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1" r:id="rId8"/>
    <p:sldId id="260" r:id="rId9"/>
    <p:sldId id="264" r:id="rId10"/>
    <p:sldId id="265" r:id="rId11"/>
    <p:sldId id="272" r:id="rId12"/>
    <p:sldId id="273" r:id="rId13"/>
    <p:sldId id="268" r:id="rId14"/>
    <p:sldId id="269" r:id="rId15"/>
    <p:sldId id="270" r:id="rId16"/>
    <p:sldId id="271" r:id="rId17"/>
    <p:sldId id="266" r:id="rId18"/>
    <p:sldId id="267" r:id="rId19"/>
    <p:sldId id="274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99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01/09/2013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01/09/2013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01/09/2013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51520" y="548680"/>
            <a:ext cx="8317432" cy="4524315"/>
          </a:xfrm>
          <a:prstGeom prst="rect">
            <a:avLst/>
          </a:prstGeom>
          <a:noFill/>
          <a:ln w="38100"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  <a:reflection blurRad="6350" stA="50000" endA="300" endPos="90000" dist="50800" dir="5400000" sy="-100000" algn="bl" rotWithShape="0"/>
          </a:effectLst>
          <a:scene3d>
            <a:camera prst="obliqueTopRight"/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wrap="square" rtlCol="0">
            <a:spAutoFit/>
          </a:bodyPr>
          <a:lstStyle/>
          <a:p>
            <a:pPr algn="ctr"/>
            <a:r>
              <a:rPr lang="pt-BR" sz="7200" b="1" dirty="0" smtClean="0"/>
              <a:t>GÊNEROS POÉTICOS</a:t>
            </a:r>
          </a:p>
          <a:p>
            <a:pPr algn="ctr"/>
            <a:endParaRPr lang="pt-BR" sz="7200" b="1" dirty="0" smtClean="0"/>
          </a:p>
          <a:p>
            <a:pPr algn="ctr"/>
            <a:endParaRPr lang="pt-BR" sz="7200" b="1" dirty="0" smtClean="0"/>
          </a:p>
          <a:p>
            <a:pPr algn="ctr"/>
            <a:r>
              <a:rPr lang="pt-BR" sz="7200" b="1" dirty="0" smtClean="0"/>
              <a:t>POESIA EM PROSA</a:t>
            </a:r>
            <a:endParaRPr lang="pt-BR" sz="72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51520" y="1052736"/>
            <a:ext cx="856895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 smtClean="0"/>
              <a:t>Observamos, nos textos lidos, que, quanto à </a:t>
            </a:r>
            <a:r>
              <a:rPr lang="pt-BR" sz="4400" b="1" dirty="0" smtClean="0"/>
              <a:t>forma</a:t>
            </a:r>
            <a:r>
              <a:rPr lang="pt-BR" sz="3200" b="1" dirty="0" smtClean="0"/>
              <a:t> obedecem às normas da prosa: possuem parágrafos, frases completas e pontuação. </a:t>
            </a:r>
          </a:p>
          <a:p>
            <a:pPr algn="just"/>
            <a:endParaRPr lang="pt-BR" sz="3200" b="1" dirty="0" smtClean="0"/>
          </a:p>
          <a:p>
            <a:pPr algn="just"/>
            <a:r>
              <a:rPr lang="pt-BR" sz="3200" b="1" dirty="0" smtClean="0"/>
              <a:t>Contudo, quanto à </a:t>
            </a:r>
            <a:r>
              <a:rPr lang="pt-BR" sz="4400" b="1" dirty="0" smtClean="0"/>
              <a:t>função</a:t>
            </a:r>
            <a:r>
              <a:rPr lang="pt-BR" sz="3200" b="1" dirty="0" smtClean="0"/>
              <a:t>, obedecem às normas da criação poética, que tem como eixo a exploração da emotividade, da subjetividade na linguagem.</a:t>
            </a:r>
            <a:endParaRPr lang="pt-BR" sz="32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79512" y="260648"/>
            <a:ext cx="8784976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 smtClean="0"/>
              <a:t>Deve ficar claro que a matéria-prima da poesia, da prosa e da  poesia em prosa é a </a:t>
            </a:r>
            <a:r>
              <a:rPr lang="pt-BR" sz="5400" b="1" dirty="0" smtClean="0"/>
              <a:t>PALAVRA. </a:t>
            </a:r>
            <a:endParaRPr lang="pt-BR" sz="3200" b="1" dirty="0" smtClean="0"/>
          </a:p>
          <a:p>
            <a:pPr algn="just"/>
            <a:endParaRPr lang="pt-BR" sz="3200" b="1" dirty="0" smtClean="0"/>
          </a:p>
          <a:p>
            <a:pPr algn="just"/>
            <a:r>
              <a:rPr lang="pt-BR" sz="3200" b="1" dirty="0" smtClean="0"/>
              <a:t>Contudo, essa mesma palavra está nas bulas dos remédios, nos classificados dos jornais, nos textos mais </a:t>
            </a:r>
            <a:r>
              <a:rPr lang="pt-BR" sz="5400" b="1" dirty="0" smtClean="0"/>
              <a:t>prosaicos</a:t>
            </a:r>
            <a:r>
              <a:rPr lang="pt-BR" sz="3200" b="1" dirty="0" smtClean="0"/>
              <a:t> e desinteressantes que podemos ler. </a:t>
            </a:r>
          </a:p>
          <a:p>
            <a:pPr algn="just"/>
            <a:endParaRPr lang="pt-BR" sz="3200" b="1" dirty="0" smtClean="0"/>
          </a:p>
          <a:p>
            <a:pPr algn="just"/>
            <a:r>
              <a:rPr lang="pt-BR" sz="3200" b="1" dirty="0" smtClean="0"/>
              <a:t>Na Literatura, o diferencial é que a palavra se transforma numa </a:t>
            </a:r>
            <a:r>
              <a:rPr lang="pt-BR" sz="5400" b="1" dirty="0" smtClean="0"/>
              <a:t>imagem literária.</a:t>
            </a:r>
            <a:endParaRPr lang="pt-BR" sz="54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79512" y="692696"/>
            <a:ext cx="87129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 smtClean="0"/>
              <a:t>Criar uma imagem literária nada mais é do que explorar a </a:t>
            </a:r>
            <a:r>
              <a:rPr lang="pt-BR" sz="5400" b="1" dirty="0" smtClean="0"/>
              <a:t>plasticidade</a:t>
            </a:r>
            <a:r>
              <a:rPr lang="pt-BR" sz="3200" b="1" dirty="0" smtClean="0"/>
              <a:t> das palavras:</a:t>
            </a:r>
          </a:p>
          <a:p>
            <a:pPr algn="just"/>
            <a:endParaRPr lang="pt-BR" sz="3200" b="1" dirty="0" smtClean="0"/>
          </a:p>
          <a:p>
            <a:pPr algn="just"/>
            <a:r>
              <a:rPr lang="pt-BR" sz="3200" b="1" dirty="0" smtClean="0"/>
              <a:t>“</a:t>
            </a:r>
            <a:r>
              <a:rPr lang="pt-BR" sz="3200" b="1" dirty="0" smtClean="0"/>
              <a:t>Entre as palavras e as imagens, a verdade gosta de se </a:t>
            </a:r>
            <a:r>
              <a:rPr lang="pt-BR" sz="3200" b="1" dirty="0" smtClean="0"/>
              <a:t>esconder” (Max Moreira, 1971).</a:t>
            </a:r>
          </a:p>
          <a:p>
            <a:pPr algn="just"/>
            <a:endParaRPr lang="pt-BR" sz="3200" b="1" dirty="0" smtClean="0"/>
          </a:p>
          <a:p>
            <a:pPr algn="just"/>
            <a:r>
              <a:rPr lang="pt-BR" sz="3200" b="1" dirty="0" smtClean="0"/>
              <a:t>E que verdade seria essa? A verdade do texto em si, o enigma que ele propõe, a luz no fim do poema, o ponto final do conto, da crônica, da narrativa ou poema em prosa.</a:t>
            </a:r>
            <a:endParaRPr lang="pt-BR" sz="32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404664"/>
            <a:ext cx="864096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b="1" dirty="0" smtClean="0"/>
              <a:t>A poesia em prosa cumpre perfeitamente seu papel quando une o realismo e o lirismo, criando uma imagem literária nascida de palavras que foram exploradas.</a:t>
            </a:r>
          </a:p>
          <a:p>
            <a:pPr algn="just"/>
            <a:r>
              <a:rPr lang="pt-BR" sz="3600" b="1" dirty="0" smtClean="0"/>
              <a:t>Embora essa possibilidade já tenha recebido muitas críticas negativas, por parte daqueles que gostam de preservar as fronteiras bem demarcadas entre um gênero e outro,  o poema em prosa lança mão dos recursos da poesia para oferecer conteúdos inesperados às palavras ou às frases.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3528" y="764704"/>
            <a:ext cx="842493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b="1" dirty="0" smtClean="0"/>
              <a:t>O poema em prosa, ou prosa poética tem, ainda, outra característica importante: a ocorrência simultânea de duas </a:t>
            </a:r>
            <a:r>
              <a:rPr lang="pt-BR" sz="3200" b="1" dirty="0" smtClean="0"/>
              <a:t>formas de expressão: </a:t>
            </a:r>
            <a:endParaRPr lang="pt-BR" sz="3200" b="1" dirty="0" smtClean="0"/>
          </a:p>
          <a:p>
            <a:pPr algn="just"/>
            <a:endParaRPr lang="pt-BR" sz="3200" b="1" dirty="0" smtClean="0"/>
          </a:p>
          <a:p>
            <a:pPr marL="514350" indent="-514350" algn="just">
              <a:buAutoNum type="arabicParenR"/>
            </a:pPr>
            <a:r>
              <a:rPr lang="pt-BR" sz="3200" b="1" dirty="0" smtClean="0"/>
              <a:t>a </a:t>
            </a:r>
            <a:r>
              <a:rPr lang="pt-BR" sz="3200" b="1" dirty="0" smtClean="0"/>
              <a:t>do “eu” (poesia), que </a:t>
            </a:r>
            <a:r>
              <a:rPr lang="pt-BR" sz="3200" b="1" dirty="0" smtClean="0"/>
              <a:t>aparece centrada nos pensamentos e sentimentos do sujeito (subjetividade);</a:t>
            </a:r>
          </a:p>
          <a:p>
            <a:pPr algn="just"/>
            <a:endParaRPr lang="pt-BR" sz="3200" b="1" dirty="0" smtClean="0"/>
          </a:p>
          <a:p>
            <a:pPr algn="just"/>
            <a:r>
              <a:rPr lang="pt-BR" sz="3200" b="1" dirty="0" smtClean="0"/>
              <a:t>2) a do “não eu” ou “fora do eu” (prosa), que está centrada nos aspectos </a:t>
            </a:r>
            <a:r>
              <a:rPr lang="pt-BR" sz="3200" b="1" dirty="0" smtClean="0"/>
              <a:t>externos (cenário, </a:t>
            </a:r>
            <a:r>
              <a:rPr lang="pt-BR" sz="3200" b="1" dirty="0" smtClean="0"/>
              <a:t>personagens </a:t>
            </a:r>
            <a:r>
              <a:rPr lang="pt-BR" sz="3200" b="1" dirty="0" smtClean="0"/>
              <a:t>etc.).</a:t>
            </a:r>
            <a:endParaRPr lang="pt-BR" sz="32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79512" y="302359"/>
            <a:ext cx="8712968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dirty="0" smtClean="0"/>
              <a:t>[...] o </a:t>
            </a:r>
            <a:r>
              <a:rPr lang="pt-BR" sz="2800" b="1" dirty="0" smtClean="0"/>
              <a:t>que eu disser soará fatal e inteiro! não haverá nenhum espaço dentro </a:t>
            </a:r>
            <a:r>
              <a:rPr lang="pt-BR" sz="2800" b="1" dirty="0" smtClean="0"/>
              <a:t>de </a:t>
            </a:r>
            <a:r>
              <a:rPr lang="pt-BR" sz="2800" b="1" dirty="0" smtClean="0"/>
              <a:t>mim para eu saber que existe o tempo, os homens, as dimensões, </a:t>
            </a:r>
            <a:r>
              <a:rPr lang="pt-BR" sz="2800" b="1" dirty="0" smtClean="0"/>
              <a:t> não </a:t>
            </a:r>
            <a:r>
              <a:rPr lang="pt-BR" sz="2800" b="1" dirty="0" smtClean="0"/>
              <a:t>haverá nenhum espaço dentro de mim para notar sequer que </a:t>
            </a:r>
            <a:r>
              <a:rPr lang="pt-BR" sz="2800" b="1" dirty="0" smtClean="0"/>
              <a:t> estarei </a:t>
            </a:r>
            <a:r>
              <a:rPr lang="pt-BR" sz="2800" b="1" dirty="0" smtClean="0"/>
              <a:t>criando instante por instante: sempre fundido, porque então </a:t>
            </a:r>
            <a:r>
              <a:rPr lang="pt-BR" sz="2800" b="1" dirty="0" smtClean="0"/>
              <a:t> viverei, </a:t>
            </a:r>
            <a:r>
              <a:rPr lang="pt-BR" sz="2800" b="1" dirty="0" smtClean="0"/>
              <a:t>só então viverei maior do que na infância, serei brutal e mal </a:t>
            </a:r>
            <a:r>
              <a:rPr lang="pt-BR" sz="2800" b="1" dirty="0" smtClean="0"/>
              <a:t>feita </a:t>
            </a:r>
            <a:r>
              <a:rPr lang="pt-BR" sz="2800" b="1" dirty="0" smtClean="0"/>
              <a:t>como uma pedra, serei leve e vaga como o que se sente e não se </a:t>
            </a:r>
            <a:r>
              <a:rPr lang="pt-BR" sz="2800" b="1" dirty="0" smtClean="0"/>
              <a:t>entende</a:t>
            </a:r>
            <a:r>
              <a:rPr lang="pt-BR" sz="2800" b="1" dirty="0" smtClean="0"/>
              <a:t>, me ultrapassarei em ondas, ah, Deus, e tudo que venha e caia </a:t>
            </a:r>
            <a:r>
              <a:rPr lang="pt-BR" sz="2800" b="1" dirty="0" smtClean="0"/>
              <a:t>sobre </a:t>
            </a:r>
            <a:r>
              <a:rPr lang="pt-BR" sz="2800" b="1" dirty="0" smtClean="0"/>
              <a:t>mim, até a incompreensão de mim mesma em certos momentos </a:t>
            </a:r>
            <a:r>
              <a:rPr lang="pt-BR" sz="2800" b="1" dirty="0" smtClean="0"/>
              <a:t> brancos </a:t>
            </a:r>
            <a:r>
              <a:rPr lang="pt-BR" sz="2800" b="1" dirty="0" smtClean="0"/>
              <a:t>porque basta me cumprir </a:t>
            </a:r>
            <a:r>
              <a:rPr lang="pt-BR" sz="2800" b="1" dirty="0" smtClean="0"/>
              <a:t>e, então, </a:t>
            </a:r>
            <a:r>
              <a:rPr lang="pt-BR" sz="2800" b="1" dirty="0" smtClean="0"/>
              <a:t>nada impedirá meu caminho. até a </a:t>
            </a:r>
            <a:r>
              <a:rPr lang="pt-BR" sz="2800" b="1" dirty="0" err="1" smtClean="0"/>
              <a:t>morte-sem-medo</a:t>
            </a:r>
            <a:r>
              <a:rPr lang="pt-BR" sz="2800" b="1" dirty="0" smtClean="0"/>
              <a:t>, de qualquer luta ou descanso me levantarei </a:t>
            </a:r>
            <a:r>
              <a:rPr lang="pt-BR" sz="2800" b="1" dirty="0" smtClean="0"/>
              <a:t> forte </a:t>
            </a:r>
            <a:r>
              <a:rPr lang="pt-BR" sz="2800" b="1" dirty="0" smtClean="0"/>
              <a:t>e bela como um cavalo </a:t>
            </a:r>
            <a:r>
              <a:rPr lang="pt-BR" sz="2800" b="1" dirty="0" smtClean="0"/>
              <a:t>novo ( Joana, de “Perto do Coração Selvagem”, Clarice Lispector).</a:t>
            </a:r>
            <a:endParaRPr lang="pt-BR" sz="28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79512" y="620688"/>
            <a:ext cx="8712968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 smtClean="0"/>
              <a:t>No texto anterior, C. Lispector usa um recurso poético muito comum </a:t>
            </a:r>
            <a:r>
              <a:rPr lang="pt-BR" sz="3200" b="1" dirty="0" smtClean="0"/>
              <a:t>– </a:t>
            </a:r>
            <a:r>
              <a:rPr lang="pt-BR" sz="3200" b="1" dirty="0" smtClean="0"/>
              <a:t>a repetição/ênfase – para marcar a fala da personagem. Esse recurso imprime </a:t>
            </a:r>
            <a:r>
              <a:rPr lang="pt-BR" sz="5400" b="1" dirty="0" smtClean="0"/>
              <a:t>RITMO </a:t>
            </a:r>
            <a:r>
              <a:rPr lang="pt-BR" sz="3200" b="1" dirty="0" smtClean="0"/>
              <a:t>ao texto, e se trata claramente de uma característica da poesia.</a:t>
            </a:r>
          </a:p>
          <a:p>
            <a:pPr algn="just"/>
            <a:endParaRPr lang="pt-BR" sz="3200" b="1" dirty="0" smtClean="0"/>
          </a:p>
          <a:p>
            <a:pPr algn="just"/>
            <a:r>
              <a:rPr lang="pt-BR" sz="3200" b="1" dirty="0" smtClean="0"/>
              <a:t>E o que seriam esses </a:t>
            </a:r>
            <a:r>
              <a:rPr lang="pt-BR" sz="5400" b="1" dirty="0" smtClean="0"/>
              <a:t>recursos poéticos? </a:t>
            </a:r>
          </a:p>
          <a:p>
            <a:pPr algn="ctr"/>
            <a:r>
              <a:rPr lang="pt-BR" sz="3200" b="1" dirty="0" smtClean="0"/>
              <a:t>Os principais são:</a:t>
            </a:r>
            <a:endParaRPr lang="pt-BR" sz="54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907704" y="692696"/>
            <a:ext cx="554461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7200" b="1" dirty="0" smtClean="0"/>
              <a:t>Métrica</a:t>
            </a:r>
          </a:p>
          <a:p>
            <a:pPr algn="ctr"/>
            <a:endParaRPr lang="pt-BR" sz="7200" b="1" dirty="0" smtClean="0"/>
          </a:p>
          <a:p>
            <a:pPr algn="ctr"/>
            <a:r>
              <a:rPr lang="pt-BR" sz="7200" b="1" dirty="0" smtClean="0"/>
              <a:t>Ritmo</a:t>
            </a:r>
          </a:p>
          <a:p>
            <a:pPr algn="ctr"/>
            <a:endParaRPr lang="pt-BR" sz="7200" b="1" dirty="0" smtClean="0"/>
          </a:p>
          <a:p>
            <a:pPr algn="ctr"/>
            <a:r>
              <a:rPr lang="pt-BR" sz="7200" b="1" dirty="0" smtClean="0"/>
              <a:t>Rima</a:t>
            </a:r>
            <a:endParaRPr lang="pt-BR" sz="72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476672"/>
            <a:ext cx="8712968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 smtClean="0"/>
              <a:t>Quanto à </a:t>
            </a:r>
            <a:r>
              <a:rPr lang="pt-BR" sz="6000" b="1" dirty="0" smtClean="0"/>
              <a:t>forma</a:t>
            </a:r>
            <a:r>
              <a:rPr lang="pt-BR" sz="3200" b="1" dirty="0" smtClean="0"/>
              <a:t>, a poesia tem na métrica, no ritmo e na rima seus elementos mais característicos. </a:t>
            </a:r>
          </a:p>
          <a:p>
            <a:pPr algn="just"/>
            <a:r>
              <a:rPr lang="pt-BR" sz="3200" b="1" dirty="0" smtClean="0"/>
              <a:t>Contudo, o </a:t>
            </a:r>
            <a:r>
              <a:rPr lang="pt-BR" sz="6000" b="1" dirty="0" smtClean="0"/>
              <a:t>ritmo</a:t>
            </a:r>
            <a:r>
              <a:rPr lang="pt-BR" sz="3200" b="1" dirty="0" smtClean="0"/>
              <a:t> é o fator mais importante, e, via de regra, é o fator mais presente no poema em prosa.  </a:t>
            </a:r>
          </a:p>
          <a:p>
            <a:pPr algn="just"/>
            <a:endParaRPr lang="pt-BR" sz="3200" b="1" dirty="0" smtClean="0"/>
          </a:p>
          <a:p>
            <a:pPr algn="just"/>
            <a:r>
              <a:rPr lang="pt-BR" sz="3200" b="1" dirty="0" smtClean="0"/>
              <a:t>O poema em prosa não precisa da métrica, pode dispensar a rima, mas, no que se refere à forma, precisa ter ritmo.</a:t>
            </a:r>
            <a:endParaRPr lang="pt-BR" sz="32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1520" y="1052736"/>
            <a:ext cx="864096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b="1" dirty="0" smtClean="0"/>
              <a:t>Em síntese, no poema em prosa, quanto à </a:t>
            </a:r>
            <a:r>
              <a:rPr lang="pt-BR" sz="5400" b="1" dirty="0" smtClean="0"/>
              <a:t>função, </a:t>
            </a:r>
            <a:r>
              <a:rPr lang="pt-BR" sz="3200" b="1" dirty="0" smtClean="0"/>
              <a:t>a palavra deve ter por primazia a emoção, a intenção de emocionar. </a:t>
            </a:r>
          </a:p>
          <a:p>
            <a:pPr algn="just"/>
            <a:endParaRPr lang="pt-BR" sz="3200" b="1" dirty="0" smtClean="0"/>
          </a:p>
          <a:p>
            <a:pPr algn="just"/>
            <a:r>
              <a:rPr lang="pt-BR" sz="3200" b="1" dirty="0" smtClean="0"/>
              <a:t>Quanto à </a:t>
            </a:r>
            <a:r>
              <a:rPr lang="pt-BR" sz="5400" b="1" dirty="0" smtClean="0"/>
              <a:t>forma</a:t>
            </a:r>
            <a:r>
              <a:rPr lang="pt-BR" sz="3200" b="1" dirty="0" smtClean="0"/>
              <a:t>, já que não vai poder explorar o arranjo das palavras na folha (forma dos versos, por ex.) deve aproveitar ao máximo o ritmo, a cadência (encadeamento) </a:t>
            </a:r>
            <a:r>
              <a:rPr lang="pt-BR" sz="3200" b="1" smtClean="0"/>
              <a:t>das frases.</a:t>
            </a:r>
            <a:endParaRPr lang="pt-BR" sz="3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467544" y="836712"/>
            <a:ext cx="8352928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 smtClean="0"/>
              <a:t>Em termos gerais, existem dois tipos de texto: a prosa e a poesia. Cada um deles abriga vários gêneros literários. A prosa subdivide-se em dois tipos básicos: a </a:t>
            </a:r>
            <a:r>
              <a:rPr lang="pt-BR" sz="5500" b="1" dirty="0" smtClean="0"/>
              <a:t>narrativa</a:t>
            </a:r>
            <a:r>
              <a:rPr lang="pt-BR" sz="3200" b="1" dirty="0" smtClean="0"/>
              <a:t> e a </a:t>
            </a:r>
            <a:r>
              <a:rPr lang="pt-BR" sz="5400" b="1" dirty="0" smtClean="0"/>
              <a:t>demonstrativa</a:t>
            </a:r>
            <a:r>
              <a:rPr lang="pt-BR" sz="3200" b="1" dirty="0" smtClean="0"/>
              <a:t>. A primeira compreende a prosa histórica, filosófica, psicanalítica e de ficção. A prosa demonstrativa reúne a oratória e a prosa didática (tratados, ensaios, diálogos e cartas).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79512" y="260648"/>
            <a:ext cx="8784976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 smtClean="0"/>
              <a:t>Quanto à poesia, Roman Jakobson (linguista) traz uma definição que está alinhavada com as </a:t>
            </a:r>
            <a:r>
              <a:rPr lang="pt-BR" sz="4400" b="1" dirty="0" smtClean="0"/>
              <a:t>funções</a:t>
            </a:r>
            <a:r>
              <a:rPr lang="pt-BR" sz="3200" b="1" dirty="0" smtClean="0"/>
              <a:t> da linguagem - poesia é o texto em que a </a:t>
            </a:r>
            <a:r>
              <a:rPr lang="pt-BR" sz="4400" b="1" dirty="0" smtClean="0"/>
              <a:t>função poética</a:t>
            </a:r>
            <a:r>
              <a:rPr lang="pt-BR" sz="5400" b="1" dirty="0" smtClean="0"/>
              <a:t> </a:t>
            </a:r>
            <a:r>
              <a:rPr lang="pt-BR" sz="3200" b="1" dirty="0" smtClean="0"/>
              <a:t>predomina sobre as demais. Assim, um texto escrito em forma de prosa pode ser considerado “poesia”, caso sua função principal, isto é sua finalidade, for poética. Esse tipo de texto recebe o nome de prosa poética ou </a:t>
            </a:r>
            <a:r>
              <a:rPr lang="pt-BR" sz="4400" b="1" dirty="0" smtClean="0"/>
              <a:t>poesia em prosa</a:t>
            </a:r>
            <a:r>
              <a:rPr lang="pt-BR" sz="3200" b="1" dirty="0" smtClean="0"/>
              <a:t>. Sim, pois quanto à </a:t>
            </a:r>
            <a:r>
              <a:rPr lang="pt-BR" sz="4400" b="1" dirty="0" smtClean="0"/>
              <a:t>forma</a:t>
            </a:r>
            <a:r>
              <a:rPr lang="pt-BR" sz="3200" b="1" dirty="0" smtClean="0"/>
              <a:t>, é prosa; mas, quanto à </a:t>
            </a:r>
            <a:r>
              <a:rPr lang="pt-BR" sz="4800" b="1" dirty="0" smtClean="0"/>
              <a:t>função</a:t>
            </a:r>
            <a:r>
              <a:rPr lang="pt-BR" sz="3200" b="1" dirty="0" smtClean="0"/>
              <a:t>, é poesia. </a:t>
            </a:r>
            <a:endParaRPr lang="pt-BR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548680"/>
            <a:ext cx="864096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 smtClean="0"/>
              <a:t>A poesia em prosa não é novidade. Ela surgiu associada aos SIMBOLISTAS franceses (Baudelaire e Mallarmé). No Brasil, seu grande (imenso) representante é o poeta simbolista CRUZ E SOUZA, que deixou 5 obras em prosa poética: Tropos e fantasias, Missal, Evocações, Outras Evocações e Dispersos.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api.ning.com/files/Y*csBIzlTwbgz1KiYWvvmQL0S0YE3xjhTsdz0yY4pdLw2l7bJNeDtm3MrZ4M2nJZxM11GmbUI2jKiesN5tH8ZUopBotiUTK7/IMG_0834.jpg"/>
          <p:cNvPicPr>
            <a:picLocks noChangeAspect="1" noChangeArrowheads="1"/>
          </p:cNvPicPr>
          <p:nvPr/>
        </p:nvPicPr>
        <p:blipFill>
          <a:blip r:embed="rId2" cstate="print"/>
          <a:srcRect b="14973"/>
          <a:stretch>
            <a:fillRect/>
          </a:stretch>
        </p:blipFill>
        <p:spPr bwMode="auto">
          <a:xfrm>
            <a:off x="539552" y="260648"/>
            <a:ext cx="8064896" cy="4896544"/>
          </a:xfrm>
          <a:prstGeom prst="rect">
            <a:avLst/>
          </a:prstGeom>
          <a:noFill/>
        </p:spPr>
      </p:pic>
      <p:sp>
        <p:nvSpPr>
          <p:cNvPr id="3" name="CaixaDeTexto 2"/>
          <p:cNvSpPr txBox="1"/>
          <p:nvPr/>
        </p:nvSpPr>
        <p:spPr>
          <a:xfrm>
            <a:off x="251520" y="5373216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 smtClean="0"/>
              <a:t>Cruz e Souza nasceu em N. Sra. Do Desterro (hoje, Florianópolis), em 1861, e morreu sozinho,  na miséria, depois de ter visto sua mulher e filhos mortos pela tuberculose em 1898.</a:t>
            </a:r>
            <a:endParaRPr lang="pt-BR" sz="24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 t="5518"/>
          <a:stretch>
            <a:fillRect/>
          </a:stretch>
        </p:blipFill>
        <p:spPr bwMode="auto">
          <a:xfrm>
            <a:off x="467544" y="1052736"/>
            <a:ext cx="8362599" cy="4931850"/>
          </a:xfrm>
          <a:prstGeom prst="rect">
            <a:avLst/>
          </a:prstGeom>
          <a:noFill/>
          <a:ln w="38100">
            <a:solidFill>
              <a:srgbClr val="003300"/>
            </a:solidFill>
          </a:ln>
        </p:spPr>
      </p:pic>
      <p:sp>
        <p:nvSpPr>
          <p:cNvPr id="3" name="Retângulo 2"/>
          <p:cNvSpPr/>
          <p:nvPr/>
        </p:nvSpPr>
        <p:spPr>
          <a:xfrm>
            <a:off x="5220072" y="1052736"/>
            <a:ext cx="3600400" cy="1368152"/>
          </a:xfrm>
          <a:prstGeom prst="rect">
            <a:avLst/>
          </a:prstGeom>
          <a:solidFill>
            <a:srgbClr val="99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1520" y="692696"/>
            <a:ext cx="8424936" cy="5970865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just"/>
            <a:r>
              <a:rPr lang="pt-BR" dirty="0" smtClean="0"/>
              <a:t/>
            </a:r>
            <a:br>
              <a:rPr lang="pt-BR" dirty="0" smtClean="0"/>
            </a:br>
            <a:r>
              <a:rPr lang="pt-BR" sz="2800" b="1" dirty="0" smtClean="0"/>
              <a:t>Minha pequena louca bem-amada servia-me o jantar enquanto eu, pela janela aberta da sala, contemplava as arquiteturas moventes que Deus faz com os vapores, as maravilhosas construções do impalpável. E eu me dizia através da contemplação: “Todas estas fantasmagorias são quase tão belas quanto os olhos da minha bela bem-amada, a louquinha monstruosa de olhos verdes.” Subitamente senti um violento soco nas costas e ouvi uma voz rouca e charmosa, uma voz histérica, como que enrouquecida pela aguardente, a voz de minha bem-amada que dizia:</a:t>
            </a:r>
            <a:br>
              <a:rPr lang="pt-BR" sz="2800" b="1" dirty="0" smtClean="0"/>
            </a:br>
            <a:r>
              <a:rPr lang="pt-BR" sz="2800" b="1" dirty="0" smtClean="0"/>
              <a:t>“Vamos logo, tome sua sopa, </a:t>
            </a:r>
            <a:r>
              <a:rPr lang="pt-BR" sz="2800" b="1" i="1" dirty="0" smtClean="0"/>
              <a:t>seu bobalhão</a:t>
            </a:r>
            <a:r>
              <a:rPr lang="pt-BR" sz="2800" b="1" dirty="0" smtClean="0"/>
              <a:t>, negociante de nuvens.” </a:t>
            </a:r>
            <a:endParaRPr lang="pt-BR" sz="2800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827584" y="188640"/>
            <a:ext cx="7200800" cy="646331"/>
          </a:xfrm>
          <a:prstGeom prst="rect">
            <a:avLst/>
          </a:prstGeom>
          <a:noFill/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 smtClean="0"/>
              <a:t>A SOPA E AS NUVENS</a:t>
            </a:r>
            <a:endParaRPr lang="pt-BR" sz="36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1520" y="188640"/>
            <a:ext cx="87129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b="1" dirty="0" smtClean="0"/>
              <a:t>No Século XX o gênero poesia em prosa foi adotado por muitos poetas; no Brasil, na contemporaneidade, entre seus principais representantes,  estão Cláudio </a:t>
            </a:r>
            <a:r>
              <a:rPr lang="pt-BR" sz="3200" b="1" dirty="0" err="1" smtClean="0"/>
              <a:t>Willer</a:t>
            </a:r>
            <a:r>
              <a:rPr lang="pt-BR" sz="3200" b="1" dirty="0" smtClean="0"/>
              <a:t> e José Geraldo </a:t>
            </a:r>
            <a:r>
              <a:rPr lang="pt-BR" sz="3200" b="1" dirty="0" err="1" smtClean="0"/>
              <a:t>Neres</a:t>
            </a:r>
            <a:r>
              <a:rPr lang="pt-BR" sz="3200" b="1" dirty="0" smtClean="0"/>
              <a:t>. </a:t>
            </a:r>
          </a:p>
        </p:txBody>
      </p:sp>
      <p:pic>
        <p:nvPicPr>
          <p:cNvPr id="3074" name="Picture 2" descr="https://encrypted-tbn2.gstatic.com/images?q=tbn:ANd9GcTBDJf29JsJcmzfzZvR_Amu7pZtWY-pceaz4qS7CQ_x1qSAhUYG_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3429000"/>
            <a:ext cx="3686808" cy="2448272"/>
          </a:xfrm>
          <a:prstGeom prst="rect">
            <a:avLst/>
          </a:prstGeom>
          <a:noFill/>
        </p:spPr>
      </p:pic>
      <p:sp>
        <p:nvSpPr>
          <p:cNvPr id="3076" name="AutoShape 4" descr="data:image/jpeg;base64,/9j/4AAQSkZJRgABAQAAAQABAAD/2wCEAAkGBhQSERUUExQWFRQWFxcYGBgYGBgYFRgWFxcXFxgYFxQXHCYeGBojGhUUHy8gIycpLCwsFR4xNTAqNSYrLCkBCQoKDgwOGg8PGi8lHSQsLSwsLCwsLCwsLCwsLCwpLCwqLCwpLCwsLCwsKSwsLCwsLCwsLCwsLCwsLCwsLCwsLP/AABEIAPcAzAMBIgACEQEDEQH/xAAcAAABBQEBAQAAAAAAAAAAAAAEAgMFBgcBAAj/xABREAABAgQDBQMHBwUOBgIDAAABAhEAAwQhBRIxBkFRYYEicZETMjRCobHSBxQjUqLB0RZUcoLwFTNDU2JjdIOSk5Sys+EkJTVzwvG04hdEZP/EABkBAAMBAQEAAAAAAAAAAAAAAAECAwQABf/EAC4RAAICAQMDAwIFBQEAAAAAAAABAhEDEiExE0FRBCJhwfBCcYGx0TJSkaHxFP/aAAwDAQACEQMRAD8AqG121lcivq0oralKRVT0pSJ0wJSkTlgBICmAAADDhEIPlCrxrWVP9/OH/lD23H/UKz+l1H+suLFX4aJ9KJYCQpSJZSojQgDeL6WjLLNoavuzQ8aa2K6n5Q6zfWVY/r5vxQ8jbysP/wC9U/3834oipGzR8umUtbZgbpDsdzgtZ4j52GqSHcEORzsopvw0iyyRlwyLxNFqG2dd+e1X9/N+KFDbKu/PKr+/m/FFLZQO8F23u/BodTWrTZ/GHJ6WW/8ALKu/PKr+/m/FHPyxrvzyq/v5vxRWJOIKUWyueUOJxFJ1cRwKZYTtjXfntV/fzfihJ2yrvz2q/wARN+KIVNSk6EQomAAlFbZV/wCe1X+Im/FDZ20r/wA9q/8AETviiMMIIgjJkr+Wtf8An1X/AIid8Uc/LWv/AD6r/wARO+KIpo6kMR3iAGyTO21f+fVf+InfFDlPtxXgk/PKs2P8PMIHPtKIgJU5Cj2ktxa79dzawPPlpGUjIouXBcJFrFt8K3sMqskU7aYgqwraskk2TUTtf0iuCMP20rjUS0mtqWKgCBUTlC43krvFdM1zvWHdh2U+Ah2hcVEp8o7SbDcISV0/yLY0ta/NGkVm1lRJlpmLrKgOSn98mKDtZwC/GB5Xykzd1ev9Zcwe+IDaqrQqmSkKBUJjsODEaxUWtC+nuWO2X9bGMMrUVsa5I+USoOlYFf1v4mC/yzqVarWr9GdMHtRMEYu0eFtLRbpox6jYpm0ExWq6xP6FXUj/AMzDc3GVKTl+eYght4qZhPUk3jJ5VdMT5q1juUYKl7Q1A0mr6kH3iA8YbNHm1k5SMqcVrUl3zKXMJ7iUzBG07NYwqfTpmK1MfKqdqqgaqSe9CT90fTewnoUvrBjFoDdnzjtwf+Y1n9LqP9ZcWqnPYlX9RNukVbbRJ/dOsypzEVdRbX+GXA9NtKtBTnQ4TpYg8O6MuXG58GhSolE1DVkgFtQX37w3dANRMP8AxCQzBZZuBnP98CTcZSqaiYLFDWPIvDfzr6RSgWSpRLahndjAhBxjv97jyqctmH4nKCquaSWAUC+peze1oYmIAnFwG+cAlxqCSWheM1IM5SkGysp73UPbDVar6ZV/4YW5Xv7opHeP6Cy2kl98k/tBKSlaFIQlDovlAFittw4ExXa/Z9QT5RAAR3l/W92UxacbSUql3f6NQ5neIhqeuUunWksySAzNqJhL9Ylik1ugSSoh6OgKwEBsyiwJ0ctvhlWHTUpSpmCsxF/q623QVIqSg5k2IOYb7hvGJRcsCnpy5OZU0ngCpIt7ItraVj9KMpxiyvJmTACWJAZyRa+l46mu4iLVgkpKpalKDqCXA3Ap3t1aBsaokrmIJABMuWLWZxfTfAWdXTQH6W56Yv8AyQSaxJ5Q4maDvgmiwBMxYTmN1qD8kh9OMBfuWSkEF3KgzfVLdYr1ImbpN8D8JnKLMACNb7jxg6hwsSyCsFTpcgEODu68oIKJiyyJTnUnLq3uLQryIaOCRAu3nOeWgjnzsjzQBE6mSSoJXKCA5dwbb2Hf98LpsMkqfMGu3IG7h+VrwNUe5ZKceNiMwPDTVTTLK8vZKnIcWIs3WJxXyezWtNlnvChB2zWFS5MzN2gslSLqBS1iwtc24xbIKn/aSkmn7uTOpuwVSNPJq7lt7wIGXsbVj+CfuUg/fGnQkw3UYlGVzNm6lOsiZ0S/ugSZRTE+dLWO9Ch90bADHis847qHUYwoNraPrDYT0KX1jMVgHVIPeAfeI07YX0KX1h4ysVo+e9o6UrxOu7RTlqakkgsW8usMD1jyKFSRMImqIQEkZglYOYJd3HODMVH/ADHE/wDvz/8A5SoDRUvKn9yD7QPujDllLU6+P3NjitCfen9ACTOM7Mgy5aiELXoQeyHLNviBMlQAJDA6GLLs0Pp/6ib7j+ERC+1b+VbweLwlUmibhdsdocJC2T5ZKJl+wcz8XcAjSFqwSc7JUhZF7LS/HQkGHtnHNXLJ+qv2IUIHxOUCvyjv20J6BIJgPVq5/wBf8An2FYhX1QKfLZ3As4ZweBa8DysVypWkp88gnkwULf2os+MzVGUFJbsJTY3sop90QWIyyuTJUEjtvmPAhWXwaFxzTStDSg1YNUVSVkqAKQQzPvZn8YLpqtC5SJal5csxwdwSUMftN4wHVYaUzFSncpLOBrfhDE3DVpVlZyGtvvp3xSotVYdctV9/tlo2fWkAgkeaoXID6R6tmBZJBP0ZQght/LlFV+YzAlSspZIBUdwCtPGEoqlpGpY+1onLBe6Y8PUaZ6mvvgsuDLAmJO4LWfsn8IHkIcBr3URxAd93OIygqFEkbtS3O33mLJhd2Zn/AGYx0lptsEXqqiawPBEKyqW99Qd/3tGgYbSS0hkpAA4D74rGHOCALp3qa5ifpZxBtHjZ5ucj1MUaiSGObKJqJCiEjPZSSGdxpGQ4vhcyQoggFOrsWzBxe7gsTGvp2gUE5S0Q2IZJpOYAmK483TpdibxOSdmWUWJqBCVKORJADmwd3y8y7xcMHxRM1JALqRrzSdC+/Qh+UVbGtnFZlZGN1N0uPZCdi8yKkpVZ0G3FriPVi4y3TPNyRa2aL5CTHY4YYgceOvCXjgMcceIjTdhfQpfWMzjTNhvQpfWK4xZHz5tLiBlYnXWcLqahJDOSBPWbcLxFUuIS0y5qCSCoJbopzEhtXSleJ12XVNRVK72mriHXNmDzkhQYKuHsrT3xFwi2aHN1X3vQZgVYlM4lwEmWsXO8pLDq8R2Zr8z/AJY95RJYoTlVubeeQMPKM8uDlVxcJzce+Co07Br2odwCrSipQpZCQErD8yktCJyh5PSxmg/ZgGdKULqQ0K8tmZIOUDVy4zceVofT3ETots9P0CzuyIA9n4RCTZrU0oclnwWGhAkzUEHyktdi3bBABsYSywlIKApKM1gXcEuXjPGGmt73/k0ylqt/fK/g5WVYmzJswApBuz3DkDWJCcp5qUjd5Ml+5OkQshRyqABOYAWDkXfdBiq5PlAsum6LEbkgA+6KSj4I/iv4LClCRSr0L08tSrM5uC/MMPCKtJR5ReUjzmA5OQLcImpeLSzIWnMAoygkBvWzEsOhgLZemK6uUlnu/eUh29kTjcYybKwWqSRa0UaJchckoTkyZk6Zs6bhROofhwMAYLgalnysrzUlygk9oDcFbt/hFpqMLZayoWaydXzjf3X6wdg9KmWyUhgNwjz5eo0ppdz0elqavscp6+XYF0qIsk6kcUkWUO7TgILkYt5O6pXZG/d4xHYvgZU6UzfJkdpLp1BuClXqkFxEBVLq0LSEzBlVZRKuxY6seXDWBiwxm9jpzcVuXVOP0s90pLL4aeHGIye6VWLxWqMJmjtdmYk2Kd7b4nqWqbzi8Ulhr+kEMnZg0xQCnV+1or8iUk1SCFNlVY8XGkWPGJ8qZLIBAVuirYOjNPSDucnpp7YbAmpWS9Q1pLmY9HiY5HoHlHCYS8KMB4muYmWTKyZwzZyAlnu5NoKOCnjTthfQpfWMUHz1QCvKUyX0F1A/raeEbXsL6FL6xSCoVmD4j/1iv/7tZ/qLivVqtG3ypbvroG9oiexSclOMVxUQAZ1YHOjmatorVROK7lhlSlOuoTYRGvczQuR/yIyoy6eUSBxYj/3BGI04RPVmDgFJbiCkb4aplOiX/wB1HuMHbRJInLI4I/yiFt6mvj6ofElqX6/swSqw9JJJD6ac3/DWA/mYKWbRStNbPaJioU6yBvSD4ZtfHSI3MRNKXs6reMDG5OPItRVbdmBUtGFpmFvNRmHe7QhcoFZCdGDMeKQT7YfwyaQoAaLASobiHdjB2ISAKlTACyLAMLiKObUq+LFhBOiOpwxLagWiWMhXqkqZJUQSNEhzryiMlqGdR3XiYqlKSkEG5SftBolN+5LyaE6TSIJSgkk+TcKvcdbRMYWsUs+XOy2BS5BOiwX7J5GE4dRqqfJU8pGaaVqA55gC54BIBJJi9YpszLpyZKpQmGWhLrWVdo5fPQlJACX0HK8POSqmTxQcmpL8wmfXBZBBOVgznrv0gymnpLXYxVjOIjsmoUS0eN0nJnqdSuTQFzkKCc7KHmqB4K0LjQhQB6mK5jOEAeavMk7jcjrviMlYsQCkOdxO7xiZwnDlzkmYylJS5bTNluQDxaNCi8auxLjJ0BUuzS05SkZUE9pamyp5kG3jAWJTvIzWCxMQQCFAcbMQ+vsifo8ek1E3LMBRLRdMsBs7b1Ke4HviAxKnQZy1IAAswGjtoOH+8OpS1e4DiqtFfqJkqoJyEoWDrue7PwdjEjszSG61ecbfqg69THE0oWtModkFWZQYA2u7teJ+QDmuLgecLAjdbcWjXH3ccGHM62fI+Y5HY5FTIeMReNykTEGUpZQXSsFiR2S4cbxyiTeOGCjiqzsKlqQhKZyAQVlylbOsgnKCTa2h15RvGwvoUvrGXGNR2F9Cl9YrF2Kz502zpwcQrlKfKKueHG4mctniDMpFmX1JYeBix7ZIUazEAAcprJ+gsVCath3xX5kgOA1xl3fybmJ9+TR+glcnJqtnuGuD1EGpwuYsBQWkuBrMQ/UEuO6Blyw0sH+V74am0oTMZrH73EDna9wuWlcePP8AJJJwuoBzAueIUkn3xH1EyYiYc4ZY48//AHE1gWw0+rVlkocMHWbS0vxVx5BzGo4H8jlLLZVQTULYAjzJTgbkjtHqYTXGPydpcuFRjOG0c6YsCTKVMWNAgFR6gadYtyfkzxOYfKrlISogBlzEJVbTsjQxuNBh0uSjJJlolp+qhISPZr1h9QibyW7oeMK7nzvVfJ5iErMVUq1ggv5MpmD7BJiX2a2RqK3MlcpUiWhJCpk1Kk3awSkh1Ea/fG0zaTemxjsqozpKVatAk737lEir7B/J/Lw8rmFflZqwE5ynLlRqwS5YnUnuENfKJIZctX10ZeqFP7lReMtjzivbWUmemJ3ylZ/1fNV7CD0iWTU4t9x8dKSRmSkwyAAXhS5jE98Dzk3tEYmiXA3MCmdJ5txveJPDcWUBlCFBTeqsg3v5ih7rQJIS0FVDqZlZVDQ8O5QuIsmuGIlfAIuoIJILKvfeCdbQ5htTncKurfAmIrnnKCU2btEB2HMax5HYBmKtb/2YE/gZLTyEzKwpnpSkm4V3gAe6Jekqip3ueMUvB6sz6x92VYHdaLxTyAkWi8ISjVnnZpqcm0OmBqmvRLLLJDh9C3iN8EmEmLkASXi0pWi/YRHZ9WlrTEpPO/RoQqXOcsqW250368oaVKntpIPQ/hAaGTSE/PH82dJJ/bdGw7C+hS+sY380XvkyD3WPfcRsmwvoUvrFYKhJOzBsbR/zGtObSvmdm++esOOe6IHEnSE2vnV37hDm3EwjE61i3/FVH+suIU1Ct5ff1ifTerUX1qqCpnmy+9XvLRd9iNhPnkzy061OkskOyppB8Qjid+gisbKYOqsqEyz+9p7SzwS+g5qNvGN8w6jCZYYAAAAAaADQDhCTtMpGmiQp5CZaQlCQlKQwSkAADkIcTXJBAJYm3J4FlTVCxLv4+MJqaYFJ4tY/jElFFCRzkloUFQxSTsyAreRHSq8CgD5EA1NCQcyO9t/SCwqOrLg8WjlsFBA1hhUsElJ81QII5EMYIAsO4e6GpoL2jjjGcYw4ypsyWdUKI7xuPUNEfTzHsdRpF5+UbD8sxE4CyxkV+km48Q/hFJVTuXEQkqNcHe4TJLQuoRZ4FM1QswJhdDT+VmZVHsgOQmxN211aBG5Og6VHcRJw2dNBVLSFkaBSsoPXdFdxujqnaeBLG5JsjodFeManTICAyQwswEOTkBacq0haTqlQCknoY0wjoMeWTnsZbsrR5agHOknKqwLndF7RCqbYalEzysl5E1iMrlUlT9/alnxHdHZkopJSoMQWIiylZkcWhBjhjphMMIcMcjpjkAINV4jLlkBaspIcWOnG0azsL6FL6xlxEajsL6FL6xWAkj5r27/6nW/0qo/1lxBPFz2gkg4jXKygkVdQx4fTLgE4mjNk8moksLZGc24RLq+5xS4KJWXj5M8IEulTM9ecVKPJKTlSP8x6xo0oWT3PFfwmnEmUhLMyQn2X9rxYZawEhXIRJtydmtKlRwJcONQYelLcXhgVKXtaHE206RwT2GFgpP1VFu43h9I4wNJLTTzAMGAvAfJzPIVCyIamJhzO46QGcg1MIm8f2HeYr52gmN6g/VP4xHYhWzJnnrJA9XRP9ka9YbSxlHcK2nny50hUsdokjKv1EqBtffwtxjN1SFIUUqDEaiL5Ln5gx6jlAWI4UmcjLotI7CvuVxG72ws8VotCVbIpNRMy8zExhGHGWkKVZS/O5bwnp74ZwTDyqYpSg2Q5WO5e/qPvifCdw3cdB03wcUNO5053sLRu5iOqDCE5GPM798OL0h6aZCSR6Wbw3idO6Qsap7K+71Vfd4Q6BpBFPOCVnMHSpJSocQQ0c9iem1RXTHIitp8Pn0k7KJq1S1DPLUTcoO4/ykmx6HfER+604fwp+yfujQsepWmZHs6LStYAJNgA57hrACsdkfxqfb+EQS8ZnkEFYIIIPZTobRFKlKhZx0iuRbztDI/jPYr8I2PYX0KX1j5uqEqHZBcC7je8fSOwnoUvrBxgbswPaCY2IV/9MnjxnTIXsjg4mVo0UmW0w94BYf2m8Ib2jIFfXuQP+MnkPv8Apl6RctgsNSCqYGaazN9VCWfqoq8Ixt1kZqwrmy2GQFIZ7wXhM3MjKdU26QO+VRBFo9JVkW4uk/teK1sVHaij4QqknvY6iDVtrEdUpyqzCCnewwQotMSeIMGpVEbNXdB3P74NQqFkjh8mEAs8JBhRhQFdMhQDkHKdDuhJRFjPs3wHV4aGdFuUOp+QkEuSRcR7O+oYwUpB4Qyoad8PZy3YP5FIcjeST3nfHkIvBVRJdIUNRrzEMI1EBDSe43MTcQpekKmi4jjRzER1KbQlW+HgmEzUwGGthO1tEamhSZaM0ySeyN6+yStI5sHHMRmNHNRNDp1DODqH+7nGzYRMbKCWCXV1ZhFN2x+S5C88+izS5l1KlAnLMHnHye9K9+XQ7mjsWXQ9LI5cd7op0ylG4RE1dcJbOCXgZdMXH02/6xtp+J8DEfPDKbNmbe7840tKbVmSiRmYkfqGPpnYT0KX1j5epqxT3KiOA11vpyePqHYT0KX1gqKXBxgO2Wy9QvEKtQRZVVPIJUBZU5ZBZ9GMajgdGiVJlhBdKEhIPcGOvN4GxQKTWz0qUUIM2aoGx9ZRZhvJgRUh1gGd2S765k2ffYx4cvW5NbTj9D14+nhW0i3pyzBfWGZlEUxHUaChIe/AvqNzxMyqg5XAcR6EW6TINUxdKXSx6QJUKctwgqXMD2DQqrlOH3+0wbpjIjivsgcCIPkrgCdYdR7TBUowWM0GCFphlJhZW0IILVDYmtaA1zS+sLCnhQ0KqpIYkDWIYp7Q6n2RMidZjEbLT2z3ffBTGitzydIGVJY2gxSYZWLiHTBIHmIjiU3h5awIYlzHUY7lgqh4awlQ98JE28dlXvBGrYPwmSFTL6C8TqUEk8zbkRoREVhSwl/fExIIN9BzjPLdnOzGvlV2DMqeqqlJ+hmkGYEj97mHUtuSo3B3EkcIoEmgSVLBWBlA4B73DnhH07UzpS8yVKSoEMUkOCDYgjeIxnbjZAUkzPKGanWeyR2jLVr5Mnhqx3i2sXx5XwzPkxpK6K7s7h4E1C0rfsq4WUzex4+i9hfQpfWPnKkbysvUdsahucfRuwvoUvrFoO5t/C+pllwip7QUzzp5ypUTMmADfdatH3xEy5iUgBZUz5ShbEXteztHdoMQyVs4KJITOmFLXAUVmyhwhNHSZ56STmtpw5t3mPGlj9xtxuSqy14VKCkXZhYdwHGHwlMs2L8or8mYryk0JPZSrKDq+WxNrC7wXKo1ru6242A98enBe0q42yRmVfBhAZrPpGJ10PGGl0jarUIbmyhlJzlRAJAtqB4xzKwikE162D7nB7mIguSbRAyatUyWkvru7uJ3xM06tBHcAktg9BjyzCUQpUKyNAitTHUqhmepQSopCSoAlIUWSTuBI0HOITZzab5wZiVIKFS2zpURnS+pKbZkjikWDGAlaGbrksK16wxJA7RPKHcrw5MpcoIMDsMuRlYtDREPqDCGTDCvkcSgNuPSG1UyfqjpaFgxxZhdymwMqkRw9phhCg5AsHh2rnZUk8BEVSrOg1O+GjYXRasJy77tdnt158oPMxMxTEuB/ZB4Ab4rtGCewk/pK1PNucTlLIUWCEFKRopVuoBuTEnyGUUt7H1YUkixPRQSfYIhdodkUzKdaE9nMkgkqKnOqSX3ggGLNLk2ZwT0hiop3FnSeIP7CFZHW+Gz5bl1hSsEhylR0NnDiPqHYT0KX1in498nsipzeUk5Zh0nSAEk/pIHZV1HWLhsL6FL6x6GOanujBlx6O5lO0a1msqkIu8+a921mK8YkdmJUzKpae0tiElRsNwKjwFy29oH2lxImpqUIR5NPl5wVMOqmmKzZeLxMbMy1FDeajcOCRoSeJjzYxabfdnoa9dXwiYwjBEy0gzVGdMdyTZL8kC3i5icnSUFDmwA3WgETgGgqouQPVSx71bh3CNKXYRybdgy8EcOlakGzesB+kN8PJwtBDKdXG7e7SF0lf2yhXQ/dBaR2m3AX7zoINUBzkBUWzshHmyh1Kle8wzXYNqqUQCPU3H9E/dE1naGpEsHtcSTCs6M3yQtDnUnNlLcW1h2crsxPgQ1MQk2IDRzDq3KxFdx3ZsqUmdJWZU6XeXNGqW9VX1ke6LrjS5ciUSlKQtVkuHvvLHVhFWyFRzqJWeeg7kiwiGTKoPbkvjhrXwDbO7ZATFJq0pkTEJzLT6qr/vsncUkOSnSxI4Rb58xK0haSFJN0qBcFJ0IirzxKU2dCCpJsSkEpI4FrQVRLyrUUqIQrWVbyYP1kDVBOpGhjv8A0J8qgLA09nYWubCEKcwRhtNJmMlSluTqCAAeYbTnB03ZdSfMU/6Q/wDIfhF4zjJbEZNxlUiKKoStcPVWGzZfnILcRceyI2pqLW10hkrH1IAxmuCU30Jy976+6AqMqWmziWCx3KUeD+qn2mK9tbjqBNTKZaykOyOKrDr+MW3ZvA5kuUFTeyVFxLJco45jvVpbdCTyrGtzoXOWxfMMlypfZQEJIAGoB03xILpwrXXiPuinKKQC7df21j0vF5khQyuU70E2/wDqe6McfUr8SLSwPmL3LaAU2JdJ0UdQef4w8qW8CU+JInSgtFwXBB1HFKhuMCHGPJkg3YsBvI1B8I1qmZlGUtu4RNnhBZ3bX8DzhGwvoUvrDBkCYFpy5FEA6+sSWJG54f2F9Cl9Y0YFVmb1Cqij7QYeZ1TMeyUzpr9Fqt1tBOHT0yipIu7HrDmLVWaonAerNmDrnVAGQldv2HODHGo22NKbdUTdDOKljNo4iQQsqVc2PDWK6K24CdxHVosiWWgKRYjdvjuNxk9hqtkJ1cg+L/7wMMZWgpuClwG1LczxhiumkWdyYiauYxAg6dh0W6unZin2d8EmqATZ7W5hoAou1kPAP7I7UgguLPCUNW1B1PiTunUjfxB0ghE8KHdFcVPyrBfd7oMk1yCbE+6A4ikBtjiOeoCHYS0gfrK7R9jDpA9HWpAbM5iPrarPOmK/lqPNnYe6FiajVOu+0efp1SbZtT0xSDa6jRNGZK8kzndCu8C4PMRCKr50o5JiSOae0G48YdqUrFx2k7iDfqIZ+fg+e4bTcfbFlCuSevwH0WIFnQX4tF12NxRcxSwpRYJsk8QWcH9tYoMilClApss6ZdTybffdF6k4DPkZJksjMACpPqqBAzy1jde6VjQs4aIxfutDZWtFPuW8JEA12ASZw7aA/wBYdlXiIZOLANqbcGI5G5BPdDiMZTvcdI1akedTKFV/JqijqDWJWqaCQyFgEoUdFZhZQAsLWg+unGxOpYAcOQ4xZMYrBMQAntXfnYWF+J90VlMspBmzCxBZII05ngYxeo3nZ6Ppv6NxNRKyJzKIBZz/ACR+MC0QVNClJbyaRqdVHghPrEb+ER68S+czCknLLDmYreQPVTzOj7oExjH0dmXKBKldiVLTq+gCQL9YVYizmT+DYl5JTqIyTDlPI+qr7u4xOoCCozVaS7NxX6vhwim4zRCnpkpUoqmqyhncZiwYBrsd8D1u0c+WhKTTqckl1TJYClaZilJKmtvjT6dbO+ERyc7csvtIVkqIBzKufGDdhfQpfWKpsVtkWIqkFKnYLR2kZd2YecCOLEHlFq2F9Cl9Y34Gt6PN9QmmrRk35UA4nVyJnZV85qEoO5TTlsDwLW5xKTcSF0gs+p49eEVDaXCkDEqqYSSfnVQdbAmauFy5itAbRzyxbHjinW5a5S+0IlaTE1INlAd5DeBiiKKj6yvExIUoyi2pgPKmPHC13LJimOoKiVTBmFrfgIgK3ahDh0qPMBz3FOp7xFm2KwGnqBNVOl51oUkAEnLlIt2QQ9wdYvdJh0qV+9y0I/RSAfEB4i/U1skCVJlXwFCqinQQlSd3bSpGnIsYkZmGoljtrRLLahRB8FFjFgMUT5SqUBUqYUg5kqQSQ90lx7DE1mbY8JuToisd2qlyCc6kFjbIoKJHclwDyeG8M2ukzT2FB+9iO8G8VHEKIK5+6IpeCjhfiLeEaI5F3Hljd2ieRXfSzEGxStXfcmCjiLWBilVcmZmDLV2bAm5bg+pHfC5MyeNFBu6J1FbphqfdFsnYgfrA9xv1Bg2lpJ6g3kzxdYAHKKHJE9MwLzhwXGjP3EN4xdqbaypSQFGXMJALKSyi/NP4Qz0Nck5dRbqJoeDYp5GWhGRBKUgZsjF+LwVNxNa/OfuZh4RFbPVU6akZqJYc+e6cjf1mU+DxMYgZUgAzsqEmwU6gl+BUHAPfEfbwmSbb5GRPPA+yPeWVw8Wh2VPp1DMmY4H1ZiD72MA1e01NKt2SeDlavAWhtINx0zVEtlc8nPsiuY3KnqeWPNe4vmAO6HazbxZtLSQObJH9lH3mKdi+0i5iiFKUAdw7KerXPUwG4rk0Yo5PwhVdPEpJ8pNTLCUkBCGUs2tYWTfjBWFzabD6cTc6JtRMSCucTmUMwfIjgNzCK5S4VNmv5JCljflDt3nd1iw0+xc5aQDLRL/SI9yXic8mrZRNMcShvORTsWx6dWTgWUmWk21HUmLPSUQ8mwsRfpzMHTvk5moIUFJW2oDg9HsYcRhaxMAUhadPUKmHFhqISUm9qpDw0K2nYNRzWSX1GjRqewvoUvrFUXUCUoJ8koDfMRLGT7LqEWvYX0KX1jf6aDjdnmermpVXyYTtXOP7oVY//pqP9Vcew+bDu3EoDEKnTN5ecS3Oaopfm33QDSrLxCapmjHK0ialovBCQ0BypsGu4eEsrReNgZJSJkwLlqCwkBCVpUoFJPaUxtwbWLcZi+AHjGNUQSk2SAeLX8Yk5OJKSeypQ7lqH3xjyQm5XZOWK3ZqTnepu4Mw7zpGcbVYtKnzAJJKkId1lSiFqO9IPqjjveJCb5eYjLMmFSVapKixHAtrAyMBCnz9nhlbTe9opixTjLdCwSi7bKtMQCYSZMWs7Lo3LUO8AwVS4RLlhiM73JUB7OEa9DZTqIy6cghR74aUmNXXs9TK1ko8CPcY8jYekUH8mRfcpX4wnTkhuuvBkapMWbYja35jNJXLEyWtgpkgzUNYKQo/5d8WxewVKoH98S3Bf4iBZnyeSACQuZbcSkwHCQXlhJUzSsOxOXUyxMkzBMQd49xGqTyMdrpstKD5YoSghiFsxHApVrGeUGy4lOUT5yH1yEIcc21g4USEnM3a0zuSr9YqJb3RNYpMzOEezI7HdnqdSiaaVNB6IlfqucxER8rZmbulgfrJ9pizhRFlacd3Xh7ofCf2/DjFljpcj3RU0YBOCu1LSpO9JmZX7lCJaXsxTEAmQH3uoqY+N4lFDj3de6OhP7bv9oZRSDqAk4UJY+gTLlK45HB77wj5/USh9LJzJ/jJXaH60vURKmYnjlPj/tDZmlO/9ZLe7SHXihHbGaLFkTh2FAneAbj9U3HcYPkTi9vCInEcKROZRDLGkxHZmDqNYRKXPlDtH5wkbwyJ46eav2QzjfAv5kvXYeJqSAVIUdCmygeLnU8vdErsL6FL6xXabF0zHCTmI85CklMxP6QPvEWLYX0KX1imFNXZnz9iqbTfJB5WpmTpUxX0q1zFBRTZS1FRAZIs53vACfkhmgMFJ8Y9Hoq8cXyiSyTXDFI+SWcPXHjD/wD+Maj66Y9Ho7px8B60/JxPyYVA9dPjDifk2qB6yPGPR6B0oeDutPySidl6wAXlWDb/AIoUdmaz+Z+18Ucj0NpQvUl5FDZys/mftfFHPyarP5n7XxR6PR2hHdSXkUnZ6s/mftfFDiMErR/EavcK+KOR6O0R8HdSXk4MBrb/ALzfkri/1o8cBrWb6H7XxR2PQNEfB2uXkSnZ+sH8Sf7XxR78n63+Z8FfFHY9HaI+DupLyJ/J2s/mQODKb/NaGxsvWDQygOAdu8dpx0j0ejtEfB3Ul5FjZ2tZnk/a+KPfk5WcZP2vij0eg6I+DupLycOzVZ/M+CvijydmqwfxPgfijkejtEfAepLyLOzlY7/Q9M3uzR1Oz9YDpJ65vjjsejtKO6kvIr9w613HkB0V8UWHZrCFSKdMtRBIj0egqKXAjk3y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078" name="AutoShape 6" descr="data:image/jpeg;base64,/9j/4AAQSkZJRgABAQAAAQABAAD/2wCEAAkGBhQSERUUExQWFRQWFxcYGBgYGBgYFRgWFxcXFxgYFxQXHCYeGBojGhUUHy8gIycpLCwsFR4xNTAqNSYrLCkBCQoKDgwOGg8PGi8lHSQsLSwsLCwsLCwsLCwsLCwpLCwqLCwpLCwsLCwsKSwsLCwsLCwsLCwsLCwsLCwsLCwsLP/AABEIAPcAzAMBIgACEQEDEQH/xAAcAAABBQEBAQAAAAAAAAAAAAAEAgMFBgcBAAj/xABREAABAgQDBQMHBwUOBgIDAAABAhEAAwQhBRIxBkFRYYEicZETMjRCobHSBxQjUqLB0RZUcoLwFTNDU2JjdIOSk5Sys+EkJTVzwvG04hdEZP/EABkBAAMBAQEAAAAAAAAAAAAAAAECAwQABf/EAC4RAAICAQMDAwIFBQEAAAAAAAABAhEDEiExE0FRBCJhwfBCcYGx0TJSkaHxFP/aAAwDAQACEQMRAD8AqG121lcivq0oralKRVT0pSJ0wJSkTlgBICmAAADDhEIPlCrxrWVP9/OH/lD23H/UKz+l1H+suLFX4aJ9KJYCQpSJZSojQgDeL6WjLLNoavuzQ8aa2K6n5Q6zfWVY/r5vxQ8jbysP/wC9U/3834oipGzR8umUtbZgbpDsdzgtZ4j52GqSHcEORzsopvw0iyyRlwyLxNFqG2dd+e1X9/N+KFDbKu/PKr+/m/FFLZQO8F23u/BodTWrTZ/GHJ6WW/8ALKu/PKr+/m/FHPyxrvzyq/v5vxRWJOIKUWyueUOJxFJ1cRwKZYTtjXfntV/fzfihJ2yrvz2q/wARN+KIVNSk6EQomAAlFbZV/wCe1X+Im/FDZ20r/wA9q/8AETviiMMIIgjJkr+Wtf8An1X/AIid8Uc/LWv/AD6r/wARO+KIpo6kMR3iAGyTO21f+fVf+InfFDlPtxXgk/PKs2P8PMIHPtKIgJU5Cj2ktxa79dzawPPlpGUjIouXBcJFrFt8K3sMqskU7aYgqwraskk2TUTtf0iuCMP20rjUS0mtqWKgCBUTlC43krvFdM1zvWHdh2U+Ah2hcVEp8o7SbDcISV0/yLY0ta/NGkVm1lRJlpmLrKgOSn98mKDtZwC/GB5Xykzd1ev9Zcwe+IDaqrQqmSkKBUJjsODEaxUWtC+nuWO2X9bGMMrUVsa5I+USoOlYFf1v4mC/yzqVarWr9GdMHtRMEYu0eFtLRbpox6jYpm0ExWq6xP6FXUj/AMzDc3GVKTl+eYght4qZhPUk3jJ5VdMT5q1juUYKl7Q1A0mr6kH3iA8YbNHm1k5SMqcVrUl3zKXMJ7iUzBG07NYwqfTpmK1MfKqdqqgaqSe9CT90fTewnoUvrBjFoDdnzjtwf+Y1n9LqP9ZcWqnPYlX9RNukVbbRJ/dOsypzEVdRbX+GXA9NtKtBTnQ4TpYg8O6MuXG58GhSolE1DVkgFtQX37w3dANRMP8AxCQzBZZuBnP98CTcZSqaiYLFDWPIvDfzr6RSgWSpRLahndjAhBxjv97jyqctmH4nKCquaSWAUC+peze1oYmIAnFwG+cAlxqCSWheM1IM5SkGysp73UPbDVar6ZV/4YW5Xv7opHeP6Cy2kl98k/tBKSlaFIQlDovlAFittw4ExXa/Z9QT5RAAR3l/W92UxacbSUql3f6NQ5neIhqeuUunWksySAzNqJhL9Ylik1ugSSoh6OgKwEBsyiwJ0ctvhlWHTUpSpmCsxF/q623QVIqSg5k2IOYb7hvGJRcsCnpy5OZU0ngCpIt7ItraVj9KMpxiyvJmTACWJAZyRa+l46mu4iLVgkpKpalKDqCXA3Ap3t1aBsaokrmIJABMuWLWZxfTfAWdXTQH6W56Yv8AyQSaxJ5Q4maDvgmiwBMxYTmN1qD8kh9OMBfuWSkEF3KgzfVLdYr1ImbpN8D8JnKLMACNb7jxg6hwsSyCsFTpcgEODu68oIKJiyyJTnUnLq3uLQryIaOCRAu3nOeWgjnzsjzQBE6mSSoJXKCA5dwbb2Hf98LpsMkqfMGu3IG7h+VrwNUe5ZKceNiMwPDTVTTLK8vZKnIcWIs3WJxXyezWtNlnvChB2zWFS5MzN2gslSLqBS1iwtc24xbIKn/aSkmn7uTOpuwVSNPJq7lt7wIGXsbVj+CfuUg/fGnQkw3UYlGVzNm6lOsiZ0S/ugSZRTE+dLWO9Ch90bADHis847qHUYwoNraPrDYT0KX1jMVgHVIPeAfeI07YX0KX1h4ysVo+e9o6UrxOu7RTlqakkgsW8usMD1jyKFSRMImqIQEkZglYOYJd3HODMVH/ADHE/wDvz/8A5SoDRUvKn9yD7QPujDllLU6+P3NjitCfen9ACTOM7Mgy5aiELXoQeyHLNviBMlQAJDA6GLLs0Pp/6ib7j+ERC+1b+VbweLwlUmibhdsdocJC2T5ZKJl+wcz8XcAjSFqwSc7JUhZF7LS/HQkGHtnHNXLJ+qv2IUIHxOUCvyjv20J6BIJgPVq5/wBf8An2FYhX1QKfLZ3As4ZweBa8DysVypWkp88gnkwULf2os+MzVGUFJbsJTY3sop90QWIyyuTJUEjtvmPAhWXwaFxzTStDSg1YNUVSVkqAKQQzPvZn8YLpqtC5SJal5csxwdwSUMftN4wHVYaUzFSncpLOBrfhDE3DVpVlZyGtvvp3xSotVYdctV9/tlo2fWkAgkeaoXID6R6tmBZJBP0ZQght/LlFV+YzAlSspZIBUdwCtPGEoqlpGpY+1onLBe6Y8PUaZ6mvvgsuDLAmJO4LWfsn8IHkIcBr3URxAd93OIygqFEkbtS3O33mLJhd2Zn/AGYx0lptsEXqqiawPBEKyqW99Qd/3tGgYbSS0hkpAA4D74rGHOCALp3qa5ifpZxBtHjZ5ucj1MUaiSGObKJqJCiEjPZSSGdxpGQ4vhcyQoggFOrsWzBxe7gsTGvp2gUE5S0Q2IZJpOYAmK483TpdibxOSdmWUWJqBCVKORJADmwd3y8y7xcMHxRM1JALqRrzSdC+/Qh+UVbGtnFZlZGN1N0uPZCdi8yKkpVZ0G3FriPVi4y3TPNyRa2aL5CTHY4YYgceOvCXjgMcceIjTdhfQpfWMzjTNhvQpfWK4xZHz5tLiBlYnXWcLqahJDOSBPWbcLxFUuIS0y5qCSCoJbopzEhtXSleJ12XVNRVK72mriHXNmDzkhQYKuHsrT3xFwi2aHN1X3vQZgVYlM4lwEmWsXO8pLDq8R2Zr8z/AJY95RJYoTlVubeeQMPKM8uDlVxcJzce+Co07Br2odwCrSipQpZCQErD8yktCJyh5PSxmg/ZgGdKULqQ0K8tmZIOUDVy4zceVofT3ETots9P0CzuyIA9n4RCTZrU0oclnwWGhAkzUEHyktdi3bBABsYSywlIKApKM1gXcEuXjPGGmt73/k0ylqt/fK/g5WVYmzJswApBuz3DkDWJCcp5qUjd5Ml+5OkQshRyqABOYAWDkXfdBiq5PlAsum6LEbkgA+6KSj4I/iv4LClCRSr0L08tSrM5uC/MMPCKtJR5ReUjzmA5OQLcImpeLSzIWnMAoygkBvWzEsOhgLZemK6uUlnu/eUh29kTjcYybKwWqSRa0UaJchckoTkyZk6Zs6bhROofhwMAYLgalnysrzUlygk9oDcFbt/hFpqMLZayoWaydXzjf3X6wdg9KmWyUhgNwjz5eo0ppdz0elqavscp6+XYF0qIsk6kcUkWUO7TgILkYt5O6pXZG/d4xHYvgZU6UzfJkdpLp1BuClXqkFxEBVLq0LSEzBlVZRKuxY6seXDWBiwxm9jpzcVuXVOP0s90pLL4aeHGIye6VWLxWqMJmjtdmYk2Kd7b4nqWqbzi8Ulhr+kEMnZg0xQCnV+1or8iUk1SCFNlVY8XGkWPGJ8qZLIBAVuirYOjNPSDucnpp7YbAmpWS9Q1pLmY9HiY5HoHlHCYS8KMB4muYmWTKyZwzZyAlnu5NoKOCnjTthfQpfWMUHz1QCvKUyX0F1A/raeEbXsL6FL6xSCoVmD4j/1iv/7tZ/qLivVqtG3ypbvroG9oiexSclOMVxUQAZ1YHOjmatorVROK7lhlSlOuoTYRGvczQuR/yIyoy6eUSBxYj/3BGI04RPVmDgFJbiCkb4aplOiX/wB1HuMHbRJInLI4I/yiFt6mvj6ofElqX6/swSqw9JJJD6ac3/DWA/mYKWbRStNbPaJioU6yBvSD4ZtfHSI3MRNKXs6reMDG5OPItRVbdmBUtGFpmFvNRmHe7QhcoFZCdGDMeKQT7YfwyaQoAaLASobiHdjB2ISAKlTACyLAMLiKObUq+LFhBOiOpwxLagWiWMhXqkqZJUQSNEhzryiMlqGdR3XiYqlKSkEG5SftBolN+5LyaE6TSIJSgkk+TcKvcdbRMYWsUs+XOy2BS5BOiwX7J5GE4dRqqfJU8pGaaVqA55gC54BIBJJi9YpszLpyZKpQmGWhLrWVdo5fPQlJACX0HK8POSqmTxQcmpL8wmfXBZBBOVgznrv0gymnpLXYxVjOIjsmoUS0eN0nJnqdSuTQFzkKCc7KHmqB4K0LjQhQB6mK5jOEAeavMk7jcjrviMlYsQCkOdxO7xiZwnDlzkmYylJS5bTNluQDxaNCi8auxLjJ0BUuzS05SkZUE9pamyp5kG3jAWJTvIzWCxMQQCFAcbMQ+vsifo8ek1E3LMBRLRdMsBs7b1Ke4HviAxKnQZy1IAAswGjtoOH+8OpS1e4DiqtFfqJkqoJyEoWDrue7PwdjEjszSG61ecbfqg69THE0oWtModkFWZQYA2u7teJ+QDmuLgecLAjdbcWjXH3ccGHM62fI+Y5HY5FTIeMReNykTEGUpZQXSsFiR2S4cbxyiTeOGCjiqzsKlqQhKZyAQVlylbOsgnKCTa2h15RvGwvoUvrGXGNR2F9Cl9YrF2Kz502zpwcQrlKfKKueHG4mctniDMpFmX1JYeBix7ZIUazEAAcprJ+gsVCath3xX5kgOA1xl3fybmJ9+TR+glcnJqtnuGuD1EGpwuYsBQWkuBrMQ/UEuO6Blyw0sH+V74am0oTMZrH73EDna9wuWlcePP8AJJJwuoBzAueIUkn3xH1EyYiYc4ZY48//AHE1gWw0+rVlkocMHWbS0vxVx5BzGo4H8jlLLZVQTULYAjzJTgbkjtHqYTXGPydpcuFRjOG0c6YsCTKVMWNAgFR6gadYtyfkzxOYfKrlISogBlzEJVbTsjQxuNBh0uSjJJlolp+qhISPZr1h9QibyW7oeMK7nzvVfJ5iErMVUq1ggv5MpmD7BJiX2a2RqK3MlcpUiWhJCpk1Kk3awSkh1Ea/fG0zaTemxjsqozpKVatAk737lEir7B/J/Lw8rmFflZqwE5ynLlRqwS5YnUnuENfKJIZctX10ZeqFP7lReMtjzivbWUmemJ3ylZ/1fNV7CD0iWTU4t9x8dKSRmSkwyAAXhS5jE98Dzk3tEYmiXA3MCmdJ5txveJPDcWUBlCFBTeqsg3v5ih7rQJIS0FVDqZlZVDQ8O5QuIsmuGIlfAIuoIJILKvfeCdbQ5htTncKurfAmIrnnKCU2btEB2HMax5HYBmKtb/2YE/gZLTyEzKwpnpSkm4V3gAe6Jekqip3ueMUvB6sz6x92VYHdaLxTyAkWi8ISjVnnZpqcm0OmBqmvRLLLJDh9C3iN8EmEmLkASXi0pWi/YRHZ9WlrTEpPO/RoQqXOcsqW250368oaVKntpIPQ/hAaGTSE/PH82dJJ/bdGw7C+hS+sY380XvkyD3WPfcRsmwvoUvrFYKhJOzBsbR/zGtObSvmdm++esOOe6IHEnSE2vnV37hDm3EwjE61i3/FVH+suIU1Ct5ff1ifTerUX1qqCpnmy+9XvLRd9iNhPnkzy061OkskOyppB8Qjid+gisbKYOqsqEyz+9p7SzwS+g5qNvGN8w6jCZYYAAAAAaADQDhCTtMpGmiQp5CZaQlCQlKQwSkAADkIcTXJBAJYm3J4FlTVCxLv4+MJqaYFJ4tY/jElFFCRzkloUFQxSTsyAreRHSq8CgD5EA1NCQcyO9t/SCwqOrLg8WjlsFBA1hhUsElJ81QII5EMYIAsO4e6GpoL2jjjGcYw4ypsyWdUKI7xuPUNEfTzHsdRpF5+UbD8sxE4CyxkV+km48Q/hFJVTuXEQkqNcHe4TJLQuoRZ4FM1QswJhdDT+VmZVHsgOQmxN211aBG5Og6VHcRJw2dNBVLSFkaBSsoPXdFdxujqnaeBLG5JsjodFeManTICAyQwswEOTkBacq0haTqlQCknoY0wjoMeWTnsZbsrR5agHOknKqwLndF7RCqbYalEzysl5E1iMrlUlT9/alnxHdHZkopJSoMQWIiylZkcWhBjhjphMMIcMcjpjkAINV4jLlkBaspIcWOnG0azsL6FL6xlxEajsL6FL6xWAkj5r27/6nW/0qo/1lxBPFz2gkg4jXKygkVdQx4fTLgE4mjNk8moksLZGc24RLq+5xS4KJWXj5M8IEulTM9ecVKPJKTlSP8x6xo0oWT3PFfwmnEmUhLMyQn2X9rxYZawEhXIRJtydmtKlRwJcONQYelLcXhgVKXtaHE206RwT2GFgpP1VFu43h9I4wNJLTTzAMGAvAfJzPIVCyIamJhzO46QGcg1MIm8f2HeYr52gmN6g/VP4xHYhWzJnnrJA9XRP9ka9YbSxlHcK2nny50hUsdokjKv1EqBtffwtxjN1SFIUUqDEaiL5Ln5gx6jlAWI4UmcjLotI7CvuVxG72ws8VotCVbIpNRMy8zExhGHGWkKVZS/O5bwnp74ZwTDyqYpSg2Q5WO5e/qPvifCdw3cdB03wcUNO5053sLRu5iOqDCE5GPM798OL0h6aZCSR6Wbw3idO6Qsap7K+71Vfd4Q6BpBFPOCVnMHSpJSocQQ0c9iem1RXTHIitp8Pn0k7KJq1S1DPLUTcoO4/ykmx6HfER+604fwp+yfujQsepWmZHs6LStYAJNgA57hrACsdkfxqfb+EQS8ZnkEFYIIIPZTobRFKlKhZx0iuRbztDI/jPYr8I2PYX0KX1j5uqEqHZBcC7je8fSOwnoUvrBxgbswPaCY2IV/9MnjxnTIXsjg4mVo0UmW0w94BYf2m8Ib2jIFfXuQP+MnkPv8Apl6RctgsNSCqYGaazN9VCWfqoq8Ixt1kZqwrmy2GQFIZ7wXhM3MjKdU26QO+VRBFo9JVkW4uk/teK1sVHaij4QqknvY6iDVtrEdUpyqzCCnewwQotMSeIMGpVEbNXdB3P74NQqFkjh8mEAs8JBhRhQFdMhQDkHKdDuhJRFjPs3wHV4aGdFuUOp+QkEuSRcR7O+oYwUpB4Qyoad8PZy3YP5FIcjeST3nfHkIvBVRJdIUNRrzEMI1EBDSe43MTcQpekKmi4jjRzER1KbQlW+HgmEzUwGGthO1tEamhSZaM0ySeyN6+yStI5sHHMRmNHNRNDp1DODqH+7nGzYRMbKCWCXV1ZhFN2x+S5C88+izS5l1KlAnLMHnHye9K9+XQ7mjsWXQ9LI5cd7op0ylG4RE1dcJbOCXgZdMXH02/6xtp+J8DEfPDKbNmbe7840tKbVmSiRmYkfqGPpnYT0KX1j5epqxT3KiOA11vpyePqHYT0KX1gqKXBxgO2Wy9QvEKtQRZVVPIJUBZU5ZBZ9GMajgdGiVJlhBdKEhIPcGOvN4GxQKTWz0qUUIM2aoGx9ZRZhvJgRUh1gGd2S765k2ffYx4cvW5NbTj9D14+nhW0i3pyzBfWGZlEUxHUaChIe/AvqNzxMyqg5XAcR6EW6TINUxdKXSx6QJUKctwgqXMD2DQqrlOH3+0wbpjIjivsgcCIPkrgCdYdR7TBUowWM0GCFphlJhZW0IILVDYmtaA1zS+sLCnhQ0KqpIYkDWIYp7Q6n2RMidZjEbLT2z3ffBTGitzydIGVJY2gxSYZWLiHTBIHmIjiU3h5awIYlzHUY7lgqh4awlQ98JE28dlXvBGrYPwmSFTL6C8TqUEk8zbkRoREVhSwl/fExIIN9BzjPLdnOzGvlV2DMqeqqlJ+hmkGYEj97mHUtuSo3B3EkcIoEmgSVLBWBlA4B73DnhH07UzpS8yVKSoEMUkOCDYgjeIxnbjZAUkzPKGanWeyR2jLVr5Mnhqx3i2sXx5XwzPkxpK6K7s7h4E1C0rfsq4WUzex4+i9hfQpfWPnKkbysvUdsahucfRuwvoUvrFoO5t/C+pllwip7QUzzp5ypUTMmADfdatH3xEy5iUgBZUz5ShbEXteztHdoMQyVs4KJITOmFLXAUVmyhwhNHSZ56STmtpw5t3mPGlj9xtxuSqy14VKCkXZhYdwHGHwlMs2L8or8mYryk0JPZSrKDq+WxNrC7wXKo1ru6242A98enBe0q42yRmVfBhAZrPpGJ10PGGl0jarUIbmyhlJzlRAJAtqB4xzKwikE162D7nB7mIguSbRAyatUyWkvru7uJ3xM06tBHcAktg9BjyzCUQpUKyNAitTHUqhmepQSopCSoAlIUWSTuBI0HOITZzab5wZiVIKFS2zpURnS+pKbZkjikWDGAlaGbrksK16wxJA7RPKHcrw5MpcoIMDsMuRlYtDREPqDCGTDCvkcSgNuPSG1UyfqjpaFgxxZhdymwMqkRw9phhCg5AsHh2rnZUk8BEVSrOg1O+GjYXRasJy77tdnt158oPMxMxTEuB/ZB4Ab4rtGCewk/pK1PNucTlLIUWCEFKRopVuoBuTEnyGUUt7H1YUkixPRQSfYIhdodkUzKdaE9nMkgkqKnOqSX3ggGLNLk2ZwT0hiop3FnSeIP7CFZHW+Gz5bl1hSsEhylR0NnDiPqHYT0KX1in498nsipzeUk5Zh0nSAEk/pIHZV1HWLhsL6FL6x6GOanujBlx6O5lO0a1msqkIu8+a921mK8YkdmJUzKpae0tiElRsNwKjwFy29oH2lxImpqUIR5NPl5wVMOqmmKzZeLxMbMy1FDeajcOCRoSeJjzYxabfdnoa9dXwiYwjBEy0gzVGdMdyTZL8kC3i5icnSUFDmwA3WgETgGgqouQPVSx71bh3CNKXYRybdgy8EcOlakGzesB+kN8PJwtBDKdXG7e7SF0lf2yhXQ/dBaR2m3AX7zoINUBzkBUWzshHmyh1Kle8wzXYNqqUQCPU3H9E/dE1naGpEsHtcSTCs6M3yQtDnUnNlLcW1h2crsxPgQ1MQk2IDRzDq3KxFdx3ZsqUmdJWZU6XeXNGqW9VX1ke6LrjS5ciUSlKQtVkuHvvLHVhFWyFRzqJWeeg7kiwiGTKoPbkvjhrXwDbO7ZATFJq0pkTEJzLT6qr/vsncUkOSnSxI4Rb58xK0haSFJN0qBcFJ0IirzxKU2dCCpJsSkEpI4FrQVRLyrUUqIQrWVbyYP1kDVBOpGhjv8A0J8qgLA09nYWubCEKcwRhtNJmMlSluTqCAAeYbTnB03ZdSfMU/6Q/wDIfhF4zjJbEZNxlUiKKoStcPVWGzZfnILcRceyI2pqLW10hkrH1IAxmuCU30Jy976+6AqMqWmziWCx3KUeD+qn2mK9tbjqBNTKZaykOyOKrDr+MW3ZvA5kuUFTeyVFxLJco45jvVpbdCTyrGtzoXOWxfMMlypfZQEJIAGoB03xILpwrXXiPuinKKQC7df21j0vF5khQyuU70E2/wDqe6McfUr8SLSwPmL3LaAU2JdJ0UdQef4w8qW8CU+JInSgtFwXBB1HFKhuMCHGPJkg3YsBvI1B8I1qmZlGUtu4RNnhBZ3bX8DzhGwvoUvrDBkCYFpy5FEA6+sSWJG54f2F9Cl9Y0YFVmb1Cqij7QYeZ1TMeyUzpr9Fqt1tBOHT0yipIu7HrDmLVWaonAerNmDrnVAGQldv2HODHGo22NKbdUTdDOKljNo4iQQsqVc2PDWK6K24CdxHVosiWWgKRYjdvjuNxk9hqtkJ1cg+L/7wMMZWgpuClwG1LczxhiumkWdyYiauYxAg6dh0W6unZin2d8EmqATZ7W5hoAou1kPAP7I7UgguLPCUNW1B1PiTunUjfxB0ghE8KHdFcVPyrBfd7oMk1yCbE+6A4ikBtjiOeoCHYS0gfrK7R9jDpA9HWpAbM5iPrarPOmK/lqPNnYe6FiajVOu+0efp1SbZtT0xSDa6jRNGZK8kzndCu8C4PMRCKr50o5JiSOae0G48YdqUrFx2k7iDfqIZ+fg+e4bTcfbFlCuSevwH0WIFnQX4tF12NxRcxSwpRYJsk8QWcH9tYoMilClApss6ZdTybffdF6k4DPkZJksjMACpPqqBAzy1jde6VjQs4aIxfutDZWtFPuW8JEA12ASZw7aA/wBYdlXiIZOLANqbcGI5G5BPdDiMZTvcdI1akedTKFV/JqijqDWJWqaCQyFgEoUdFZhZQAsLWg+unGxOpYAcOQ4xZMYrBMQAntXfnYWF+J90VlMspBmzCxBZII05ngYxeo3nZ6Ppv6NxNRKyJzKIBZz/ACR+MC0QVNClJbyaRqdVHghPrEb+ER68S+czCknLLDmYreQPVTzOj7oExjH0dmXKBKldiVLTq+gCQL9YVYizmT+DYl5JTqIyTDlPI+qr7u4xOoCCozVaS7NxX6vhwim4zRCnpkpUoqmqyhncZiwYBrsd8D1u0c+WhKTTqckl1TJYClaZilJKmtvjT6dbO+ERyc7csvtIVkqIBzKufGDdhfQpfWKpsVtkWIqkFKnYLR2kZd2YecCOLEHlFq2F9Cl9Y34Gt6PN9QmmrRk35UA4nVyJnZV85qEoO5TTlsDwLW5xKTcSF0gs+p49eEVDaXCkDEqqYSSfnVQdbAmauFy5itAbRzyxbHjinW5a5S+0IlaTE1INlAd5DeBiiKKj6yvExIUoyi2pgPKmPHC13LJimOoKiVTBmFrfgIgK3ahDh0qPMBz3FOp7xFm2KwGnqBNVOl51oUkAEnLlIt2QQ9wdYvdJh0qV+9y0I/RSAfEB4i/U1skCVJlXwFCqinQQlSd3bSpGnIsYkZmGoljtrRLLahRB8FFjFgMUT5SqUBUqYUg5kqQSQ90lx7DE1mbY8JuToisd2qlyCc6kFjbIoKJHclwDyeG8M2ukzT2FB+9iO8G8VHEKIK5+6IpeCjhfiLeEaI5F3Hljd2ieRXfSzEGxStXfcmCjiLWBilVcmZmDLV2bAm5bg+pHfC5MyeNFBu6J1FbphqfdFsnYgfrA9xv1Bg2lpJ6g3kzxdYAHKKHJE9MwLzhwXGjP3EN4xdqbaypSQFGXMJALKSyi/NP4Qz0Nck5dRbqJoeDYp5GWhGRBKUgZsjF+LwVNxNa/OfuZh4RFbPVU6akZqJYc+e6cjf1mU+DxMYgZUgAzsqEmwU6gl+BUHAPfEfbwmSbb5GRPPA+yPeWVw8Wh2VPp1DMmY4H1ZiD72MA1e01NKt2SeDlavAWhtINx0zVEtlc8nPsiuY3KnqeWPNe4vmAO6HazbxZtLSQObJH9lH3mKdi+0i5iiFKUAdw7KerXPUwG4rk0Yo5PwhVdPEpJ8pNTLCUkBCGUs2tYWTfjBWFzabD6cTc6JtRMSCucTmUMwfIjgNzCK5S4VNmv5JCljflDt3nd1iw0+xc5aQDLRL/SI9yXic8mrZRNMcShvORTsWx6dWTgWUmWk21HUmLPSUQ8mwsRfpzMHTvk5moIUFJW2oDg9HsYcRhaxMAUhadPUKmHFhqISUm9qpDw0K2nYNRzWSX1GjRqewvoUvrFUXUCUoJ8koDfMRLGT7LqEWvYX0KX1jf6aDjdnmermpVXyYTtXOP7oVY//pqP9Vcew+bDu3EoDEKnTN5ecS3Oaopfm33QDSrLxCapmjHK0ialovBCQ0BypsGu4eEsrReNgZJSJkwLlqCwkBCVpUoFJPaUxtwbWLcZi+AHjGNUQSk2SAeLX8Yk5OJKSeypQ7lqH3xjyQm5XZOWK3ZqTnepu4Mw7zpGcbVYtKnzAJJKkId1lSiFqO9IPqjjveJCb5eYjLMmFSVapKixHAtrAyMBCnz9nhlbTe9opixTjLdCwSi7bKtMQCYSZMWs7Lo3LUO8AwVS4RLlhiM73JUB7OEa9DZTqIy6cghR74aUmNXXs9TK1ko8CPcY8jYekUH8mRfcpX4wnTkhuuvBkapMWbYja35jNJXLEyWtgpkgzUNYKQo/5d8WxewVKoH98S3Bf4iBZnyeSACQuZbcSkwHCQXlhJUzSsOxOXUyxMkzBMQd49xGqTyMdrpstKD5YoSghiFsxHApVrGeUGy4lOUT5yH1yEIcc21g4USEnM3a0zuSr9YqJb3RNYpMzOEezI7HdnqdSiaaVNB6IlfqucxER8rZmbulgfrJ9pizhRFlacd3Xh7ofCf2/DjFljpcj3RU0YBOCu1LSpO9JmZX7lCJaXsxTEAmQH3uoqY+N4lFDj3de6OhP7bv9oZRSDqAk4UJY+gTLlK45HB77wj5/USh9LJzJ/jJXaH60vURKmYnjlPj/tDZmlO/9ZLe7SHXihHbGaLFkTh2FAneAbj9U3HcYPkTi9vCInEcKROZRDLGkxHZmDqNYRKXPlDtH5wkbwyJ46eav2QzjfAv5kvXYeJqSAVIUdCmygeLnU8vdErsL6FL6xXabF0zHCTmI85CklMxP6QPvEWLYX0KX1imFNXZnz9iqbTfJB5WpmTpUxX0q1zFBRTZS1FRAZIs53vACfkhmgMFJ8Y9Hoq8cXyiSyTXDFI+SWcPXHjD/wD+Maj66Y9Ho7px8B60/JxPyYVA9dPjDifk2qB6yPGPR6B0oeDutPySidl6wAXlWDb/AIoUdmaz+Z+18Ucj0NpQvUl5FDZys/mftfFHPyarP5n7XxR6PR2hHdSXkUnZ6s/mftfFDiMErR/EavcK+KOR6O0R8HdSXk4MBrb/ALzfkri/1o8cBrWb6H7XxR2PQNEfB2uXkSnZ+sH8Sf7XxR78n63+Z8FfFHY9HaI+DupLyJ/J2s/mQODKb/NaGxsvWDQygOAdu8dpx0j0ejtEfB3Ul5FjZ2tZnk/a+KPfk5WcZP2vij0eg6I+DupLycOzVZ/M+CvijydmqwfxPgfijkejtEfAepLyLOzlY7/Q9M3uzR1Oz9YDpJ65vjjsejtKO6kvIr9w613HkB0V8UWHZrCFSKdMtRBIj0egqKXAjk3y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080" name="AutoShape 8" descr="data:image/jpeg;base64,/9j/4AAQSkZJRgABAQAAAQABAAD/2wCEAAkGBhQSERUUExQWFRQWFxcYGBgYGBgYFRgWFxcXFxgYFxQXHCYeGBojGhUUHy8gIycpLCwsFR4xNTAqNSYrLCkBCQoKDgwOGg8PGi8lHSQsLSwsLCwsLCwsLCwsLCwpLCwqLCwpLCwsLCwsKSwsLCwsLCwsLCwsLCwsLCwsLCwsLP/AABEIAPcAzAMBIgACEQEDEQH/xAAcAAABBQEBAQAAAAAAAAAAAAAEAgMFBgcBAAj/xABREAABAgQDBQMHBwUOBgIDAAABAhEAAwQhBRIxBkFRYYEicZETMjRCobHSBxQjUqLB0RZUcoLwFTNDU2JjdIOSk5Sys+EkJTVzwvG04hdEZP/EABkBAAMBAQEAAAAAAAAAAAAAAAECAwQABf/EAC4RAAICAQMDAwIFBQEAAAAAAAABAhEDEiExE0FRBCJhwfBCcYGx0TJSkaHxFP/aAAwDAQACEQMRAD8AqG121lcivq0oralKRVT0pSJ0wJSkTlgBICmAAADDhEIPlCrxrWVP9/OH/lD23H/UKz+l1H+suLFX4aJ9KJYCQpSJZSojQgDeL6WjLLNoavuzQ8aa2K6n5Q6zfWVY/r5vxQ8jbysP/wC9U/3834oipGzR8umUtbZgbpDsdzgtZ4j52GqSHcEORzsopvw0iyyRlwyLxNFqG2dd+e1X9/N+KFDbKu/PKr+/m/FFLZQO8F23u/BodTWrTZ/GHJ6WW/8ALKu/PKr+/m/FHPyxrvzyq/v5vxRWJOIKUWyueUOJxFJ1cRwKZYTtjXfntV/fzfihJ2yrvz2q/wARN+KIVNSk6EQomAAlFbZV/wCe1X+Im/FDZ20r/wA9q/8AETviiMMIIgjJkr+Wtf8An1X/AIid8Uc/LWv/AD6r/wARO+KIpo6kMR3iAGyTO21f+fVf+InfFDlPtxXgk/PKs2P8PMIHPtKIgJU5Cj2ktxa79dzawPPlpGUjIouXBcJFrFt8K3sMqskU7aYgqwraskk2TUTtf0iuCMP20rjUS0mtqWKgCBUTlC43krvFdM1zvWHdh2U+Ah2hcVEp8o7SbDcISV0/yLY0ta/NGkVm1lRJlpmLrKgOSn98mKDtZwC/GB5Xykzd1ev9Zcwe+IDaqrQqmSkKBUJjsODEaxUWtC+nuWO2X9bGMMrUVsa5I+USoOlYFf1v4mC/yzqVarWr9GdMHtRMEYu0eFtLRbpox6jYpm0ExWq6xP6FXUj/AMzDc3GVKTl+eYght4qZhPUk3jJ5VdMT5q1juUYKl7Q1A0mr6kH3iA8YbNHm1k5SMqcVrUl3zKXMJ7iUzBG07NYwqfTpmK1MfKqdqqgaqSe9CT90fTewnoUvrBjFoDdnzjtwf+Y1n9LqP9ZcWqnPYlX9RNukVbbRJ/dOsypzEVdRbX+GXA9NtKtBTnQ4TpYg8O6MuXG58GhSolE1DVkgFtQX37w3dANRMP8AxCQzBZZuBnP98CTcZSqaiYLFDWPIvDfzr6RSgWSpRLahndjAhBxjv97jyqctmH4nKCquaSWAUC+peze1oYmIAnFwG+cAlxqCSWheM1IM5SkGysp73UPbDVar6ZV/4YW5Xv7opHeP6Cy2kl98k/tBKSlaFIQlDovlAFittw4ExXa/Z9QT5RAAR3l/W92UxacbSUql3f6NQ5neIhqeuUunWksySAzNqJhL9Ylik1ugSSoh6OgKwEBsyiwJ0ctvhlWHTUpSpmCsxF/q623QVIqSg5k2IOYb7hvGJRcsCnpy5OZU0ngCpIt7ItraVj9KMpxiyvJmTACWJAZyRa+l46mu4iLVgkpKpalKDqCXA3Ap3t1aBsaokrmIJABMuWLWZxfTfAWdXTQH6W56Yv8AyQSaxJ5Q4maDvgmiwBMxYTmN1qD8kh9OMBfuWSkEF3KgzfVLdYr1ImbpN8D8JnKLMACNb7jxg6hwsSyCsFTpcgEODu68oIKJiyyJTnUnLq3uLQryIaOCRAu3nOeWgjnzsjzQBE6mSSoJXKCA5dwbb2Hf98LpsMkqfMGu3IG7h+VrwNUe5ZKceNiMwPDTVTTLK8vZKnIcWIs3WJxXyezWtNlnvChB2zWFS5MzN2gslSLqBS1iwtc24xbIKn/aSkmn7uTOpuwVSNPJq7lt7wIGXsbVj+CfuUg/fGnQkw3UYlGVzNm6lOsiZ0S/ugSZRTE+dLWO9Ch90bADHis847qHUYwoNraPrDYT0KX1jMVgHVIPeAfeI07YX0KX1h4ysVo+e9o6UrxOu7RTlqakkgsW8usMD1jyKFSRMImqIQEkZglYOYJd3HODMVH/ADHE/wDvz/8A5SoDRUvKn9yD7QPujDllLU6+P3NjitCfen9ACTOM7Mgy5aiELXoQeyHLNviBMlQAJDA6GLLs0Pp/6ib7j+ERC+1b+VbweLwlUmibhdsdocJC2T5ZKJl+wcz8XcAjSFqwSc7JUhZF7LS/HQkGHtnHNXLJ+qv2IUIHxOUCvyjv20J6BIJgPVq5/wBf8An2FYhX1QKfLZ3As4ZweBa8DysVypWkp88gnkwULf2os+MzVGUFJbsJTY3sop90QWIyyuTJUEjtvmPAhWXwaFxzTStDSg1YNUVSVkqAKQQzPvZn8YLpqtC5SJal5csxwdwSUMftN4wHVYaUzFSncpLOBrfhDE3DVpVlZyGtvvp3xSotVYdctV9/tlo2fWkAgkeaoXID6R6tmBZJBP0ZQght/LlFV+YzAlSspZIBUdwCtPGEoqlpGpY+1onLBe6Y8PUaZ6mvvgsuDLAmJO4LWfsn8IHkIcBr3URxAd93OIygqFEkbtS3O33mLJhd2Zn/AGYx0lptsEXqqiawPBEKyqW99Qd/3tGgYbSS0hkpAA4D74rGHOCALp3qa5ifpZxBtHjZ5ucj1MUaiSGObKJqJCiEjPZSSGdxpGQ4vhcyQoggFOrsWzBxe7gsTGvp2gUE5S0Q2IZJpOYAmK483TpdibxOSdmWUWJqBCVKORJADmwd3y8y7xcMHxRM1JALqRrzSdC+/Qh+UVbGtnFZlZGN1N0uPZCdi8yKkpVZ0G3FriPVi4y3TPNyRa2aL5CTHY4YYgceOvCXjgMcceIjTdhfQpfWMzjTNhvQpfWK4xZHz5tLiBlYnXWcLqahJDOSBPWbcLxFUuIS0y5qCSCoJbopzEhtXSleJ12XVNRVK72mriHXNmDzkhQYKuHsrT3xFwi2aHN1X3vQZgVYlM4lwEmWsXO8pLDq8R2Zr8z/AJY95RJYoTlVubeeQMPKM8uDlVxcJzce+Co07Br2odwCrSipQpZCQErD8yktCJyh5PSxmg/ZgGdKULqQ0K8tmZIOUDVy4zceVofT3ETots9P0CzuyIA9n4RCTZrU0oclnwWGhAkzUEHyktdi3bBABsYSywlIKApKM1gXcEuXjPGGmt73/k0ylqt/fK/g5WVYmzJswApBuz3DkDWJCcp5qUjd5Ml+5OkQshRyqABOYAWDkXfdBiq5PlAsum6LEbkgA+6KSj4I/iv4LClCRSr0L08tSrM5uC/MMPCKtJR5ReUjzmA5OQLcImpeLSzIWnMAoygkBvWzEsOhgLZemK6uUlnu/eUh29kTjcYybKwWqSRa0UaJchckoTkyZk6Zs6bhROofhwMAYLgalnysrzUlygk9oDcFbt/hFpqMLZayoWaydXzjf3X6wdg9KmWyUhgNwjz5eo0ppdz0elqavscp6+XYF0qIsk6kcUkWUO7TgILkYt5O6pXZG/d4xHYvgZU6UzfJkdpLp1BuClXqkFxEBVLq0LSEzBlVZRKuxY6seXDWBiwxm9jpzcVuXVOP0s90pLL4aeHGIye6VWLxWqMJmjtdmYk2Kd7b4nqWqbzi8Ulhr+kEMnZg0xQCnV+1or8iUk1SCFNlVY8XGkWPGJ8qZLIBAVuirYOjNPSDucnpp7YbAmpWS9Q1pLmY9HiY5HoHlHCYS8KMB4muYmWTKyZwzZyAlnu5NoKOCnjTthfQpfWMUHz1QCvKUyX0F1A/raeEbXsL6FL6xSCoVmD4j/1iv/7tZ/qLivVqtG3ypbvroG9oiexSclOMVxUQAZ1YHOjmatorVROK7lhlSlOuoTYRGvczQuR/yIyoy6eUSBxYj/3BGI04RPVmDgFJbiCkb4aplOiX/wB1HuMHbRJInLI4I/yiFt6mvj6ofElqX6/swSqw9JJJD6ac3/DWA/mYKWbRStNbPaJioU6yBvSD4ZtfHSI3MRNKXs6reMDG5OPItRVbdmBUtGFpmFvNRmHe7QhcoFZCdGDMeKQT7YfwyaQoAaLASobiHdjB2ISAKlTACyLAMLiKObUq+LFhBOiOpwxLagWiWMhXqkqZJUQSNEhzryiMlqGdR3XiYqlKSkEG5SftBolN+5LyaE6TSIJSgkk+TcKvcdbRMYWsUs+XOy2BS5BOiwX7J5GE4dRqqfJU8pGaaVqA55gC54BIBJJi9YpszLpyZKpQmGWhLrWVdo5fPQlJACX0HK8POSqmTxQcmpL8wmfXBZBBOVgznrv0gymnpLXYxVjOIjsmoUS0eN0nJnqdSuTQFzkKCc7KHmqB4K0LjQhQB6mK5jOEAeavMk7jcjrviMlYsQCkOdxO7xiZwnDlzkmYylJS5bTNluQDxaNCi8auxLjJ0BUuzS05SkZUE9pamyp5kG3jAWJTvIzWCxMQQCFAcbMQ+vsifo8ek1E3LMBRLRdMsBs7b1Ke4HviAxKnQZy1IAAswGjtoOH+8OpS1e4DiqtFfqJkqoJyEoWDrue7PwdjEjszSG61ecbfqg69THE0oWtModkFWZQYA2u7teJ+QDmuLgecLAjdbcWjXH3ccGHM62fI+Y5HY5FTIeMReNykTEGUpZQXSsFiR2S4cbxyiTeOGCjiqzsKlqQhKZyAQVlylbOsgnKCTa2h15RvGwvoUvrGXGNR2F9Cl9YrF2Kz502zpwcQrlKfKKueHG4mctniDMpFmX1JYeBix7ZIUazEAAcprJ+gsVCath3xX5kgOA1xl3fybmJ9+TR+glcnJqtnuGuD1EGpwuYsBQWkuBrMQ/UEuO6Blyw0sH+V74am0oTMZrH73EDna9wuWlcePP8AJJJwuoBzAueIUkn3xH1EyYiYc4ZY48//AHE1gWw0+rVlkocMHWbS0vxVx5BzGo4H8jlLLZVQTULYAjzJTgbkjtHqYTXGPydpcuFRjOG0c6YsCTKVMWNAgFR6gadYtyfkzxOYfKrlISogBlzEJVbTsjQxuNBh0uSjJJlolp+qhISPZr1h9QibyW7oeMK7nzvVfJ5iErMVUq1ggv5MpmD7BJiX2a2RqK3MlcpUiWhJCpk1Kk3awSkh1Ea/fG0zaTemxjsqozpKVatAk737lEir7B/J/Lw8rmFflZqwE5ynLlRqwS5YnUnuENfKJIZctX10ZeqFP7lReMtjzivbWUmemJ3ylZ/1fNV7CD0iWTU4t9x8dKSRmSkwyAAXhS5jE98Dzk3tEYmiXA3MCmdJ5txveJPDcWUBlCFBTeqsg3v5ih7rQJIS0FVDqZlZVDQ8O5QuIsmuGIlfAIuoIJILKvfeCdbQ5htTncKurfAmIrnnKCU2btEB2HMax5HYBmKtb/2YE/gZLTyEzKwpnpSkm4V3gAe6Jekqip3ueMUvB6sz6x92VYHdaLxTyAkWi8ISjVnnZpqcm0OmBqmvRLLLJDh9C3iN8EmEmLkASXi0pWi/YRHZ9WlrTEpPO/RoQqXOcsqW250368oaVKntpIPQ/hAaGTSE/PH82dJJ/bdGw7C+hS+sY380XvkyD3WPfcRsmwvoUvrFYKhJOzBsbR/zGtObSvmdm++esOOe6IHEnSE2vnV37hDm3EwjE61i3/FVH+suIU1Ct5ff1ifTerUX1qqCpnmy+9XvLRd9iNhPnkzy061OkskOyppB8Qjid+gisbKYOqsqEyz+9p7SzwS+g5qNvGN8w6jCZYYAAAAAaADQDhCTtMpGmiQp5CZaQlCQlKQwSkAADkIcTXJBAJYm3J4FlTVCxLv4+MJqaYFJ4tY/jElFFCRzkloUFQxSTsyAreRHSq8CgD5EA1NCQcyO9t/SCwqOrLg8WjlsFBA1hhUsElJ81QII5EMYIAsO4e6GpoL2jjjGcYw4ypsyWdUKI7xuPUNEfTzHsdRpF5+UbD8sxE4CyxkV+km48Q/hFJVTuXEQkqNcHe4TJLQuoRZ4FM1QswJhdDT+VmZVHsgOQmxN211aBG5Og6VHcRJw2dNBVLSFkaBSsoPXdFdxujqnaeBLG5JsjodFeManTICAyQwswEOTkBacq0haTqlQCknoY0wjoMeWTnsZbsrR5agHOknKqwLndF7RCqbYalEzysl5E1iMrlUlT9/alnxHdHZkopJSoMQWIiylZkcWhBjhjphMMIcMcjpjkAINV4jLlkBaspIcWOnG0azsL6FL6xlxEajsL6FL6xWAkj5r27/6nW/0qo/1lxBPFz2gkg4jXKygkVdQx4fTLgE4mjNk8moksLZGc24RLq+5xS4KJWXj5M8IEulTM9ecVKPJKTlSP8x6xo0oWT3PFfwmnEmUhLMyQn2X9rxYZawEhXIRJtydmtKlRwJcONQYelLcXhgVKXtaHE206RwT2GFgpP1VFu43h9I4wNJLTTzAMGAvAfJzPIVCyIamJhzO46QGcg1MIm8f2HeYr52gmN6g/VP4xHYhWzJnnrJA9XRP9ka9YbSxlHcK2nny50hUsdokjKv1EqBtffwtxjN1SFIUUqDEaiL5Ln5gx6jlAWI4UmcjLotI7CvuVxG72ws8VotCVbIpNRMy8zExhGHGWkKVZS/O5bwnp74ZwTDyqYpSg2Q5WO5e/qPvifCdw3cdB03wcUNO5053sLRu5iOqDCE5GPM798OL0h6aZCSR6Wbw3idO6Qsap7K+71Vfd4Q6BpBFPOCVnMHSpJSocQQ0c9iem1RXTHIitp8Pn0k7KJq1S1DPLUTcoO4/ykmx6HfER+604fwp+yfujQsepWmZHs6LStYAJNgA57hrACsdkfxqfb+EQS8ZnkEFYIIIPZTobRFKlKhZx0iuRbztDI/jPYr8I2PYX0KX1j5uqEqHZBcC7je8fSOwnoUvrBxgbswPaCY2IV/9MnjxnTIXsjg4mVo0UmW0w94BYf2m8Ib2jIFfXuQP+MnkPv8Apl6RctgsNSCqYGaazN9VCWfqoq8Ixt1kZqwrmy2GQFIZ7wXhM3MjKdU26QO+VRBFo9JVkW4uk/teK1sVHaij4QqknvY6iDVtrEdUpyqzCCnewwQotMSeIMGpVEbNXdB3P74NQqFkjh8mEAs8JBhRhQFdMhQDkHKdDuhJRFjPs3wHV4aGdFuUOp+QkEuSRcR7O+oYwUpB4Qyoad8PZy3YP5FIcjeST3nfHkIvBVRJdIUNRrzEMI1EBDSe43MTcQpekKmi4jjRzER1KbQlW+HgmEzUwGGthO1tEamhSZaM0ySeyN6+yStI5sHHMRmNHNRNDp1DODqH+7nGzYRMbKCWCXV1ZhFN2x+S5C88+izS5l1KlAnLMHnHye9K9+XQ7mjsWXQ9LI5cd7op0ylG4RE1dcJbOCXgZdMXH02/6xtp+J8DEfPDKbNmbe7840tKbVmSiRmYkfqGPpnYT0KX1j5epqxT3KiOA11vpyePqHYT0KX1gqKXBxgO2Wy9QvEKtQRZVVPIJUBZU5ZBZ9GMajgdGiVJlhBdKEhIPcGOvN4GxQKTWz0qUUIM2aoGx9ZRZhvJgRUh1gGd2S765k2ffYx4cvW5NbTj9D14+nhW0i3pyzBfWGZlEUxHUaChIe/AvqNzxMyqg5XAcR6EW6TINUxdKXSx6QJUKctwgqXMD2DQqrlOH3+0wbpjIjivsgcCIPkrgCdYdR7TBUowWM0GCFphlJhZW0IILVDYmtaA1zS+sLCnhQ0KqpIYkDWIYp7Q6n2RMidZjEbLT2z3ffBTGitzydIGVJY2gxSYZWLiHTBIHmIjiU3h5awIYlzHUY7lgqh4awlQ98JE28dlXvBGrYPwmSFTL6C8TqUEk8zbkRoREVhSwl/fExIIN9BzjPLdnOzGvlV2DMqeqqlJ+hmkGYEj97mHUtuSo3B3EkcIoEmgSVLBWBlA4B73DnhH07UzpS8yVKSoEMUkOCDYgjeIxnbjZAUkzPKGanWeyR2jLVr5Mnhqx3i2sXx5XwzPkxpK6K7s7h4E1C0rfsq4WUzex4+i9hfQpfWPnKkbysvUdsahucfRuwvoUvrFoO5t/C+pllwip7QUzzp5ypUTMmADfdatH3xEy5iUgBZUz5ShbEXteztHdoMQyVs4KJITOmFLXAUVmyhwhNHSZ56STmtpw5t3mPGlj9xtxuSqy14VKCkXZhYdwHGHwlMs2L8or8mYryk0JPZSrKDq+WxNrC7wXKo1ru6242A98enBe0q42yRmVfBhAZrPpGJ10PGGl0jarUIbmyhlJzlRAJAtqB4xzKwikE162D7nB7mIguSbRAyatUyWkvru7uJ3xM06tBHcAktg9BjyzCUQpUKyNAitTHUqhmepQSopCSoAlIUWSTuBI0HOITZzab5wZiVIKFS2zpURnS+pKbZkjikWDGAlaGbrksK16wxJA7RPKHcrw5MpcoIMDsMuRlYtDREPqDCGTDCvkcSgNuPSG1UyfqjpaFgxxZhdymwMqkRw9phhCg5AsHh2rnZUk8BEVSrOg1O+GjYXRasJy77tdnt158oPMxMxTEuB/ZB4Ab4rtGCewk/pK1PNucTlLIUWCEFKRopVuoBuTEnyGUUt7H1YUkixPRQSfYIhdodkUzKdaE9nMkgkqKnOqSX3ggGLNLk2ZwT0hiop3FnSeIP7CFZHW+Gz5bl1hSsEhylR0NnDiPqHYT0KX1in498nsipzeUk5Zh0nSAEk/pIHZV1HWLhsL6FL6x6GOanujBlx6O5lO0a1msqkIu8+a921mK8YkdmJUzKpae0tiElRsNwKjwFy29oH2lxImpqUIR5NPl5wVMOqmmKzZeLxMbMy1FDeajcOCRoSeJjzYxabfdnoa9dXwiYwjBEy0gzVGdMdyTZL8kC3i5icnSUFDmwA3WgETgGgqouQPVSx71bh3CNKXYRybdgy8EcOlakGzesB+kN8PJwtBDKdXG7e7SF0lf2yhXQ/dBaR2m3AX7zoINUBzkBUWzshHmyh1Kle8wzXYNqqUQCPU3H9E/dE1naGpEsHtcSTCs6M3yQtDnUnNlLcW1h2crsxPgQ1MQk2IDRzDq3KxFdx3ZsqUmdJWZU6XeXNGqW9VX1ke6LrjS5ciUSlKQtVkuHvvLHVhFWyFRzqJWeeg7kiwiGTKoPbkvjhrXwDbO7ZATFJq0pkTEJzLT6qr/vsncUkOSnSxI4Rb58xK0haSFJN0qBcFJ0IirzxKU2dCCpJsSkEpI4FrQVRLyrUUqIQrWVbyYP1kDVBOpGhjv8A0J8qgLA09nYWubCEKcwRhtNJmMlSluTqCAAeYbTnB03ZdSfMU/6Q/wDIfhF4zjJbEZNxlUiKKoStcPVWGzZfnILcRceyI2pqLW10hkrH1IAxmuCU30Jy976+6AqMqWmziWCx3KUeD+qn2mK9tbjqBNTKZaykOyOKrDr+MW3ZvA5kuUFTeyVFxLJco45jvVpbdCTyrGtzoXOWxfMMlypfZQEJIAGoB03xILpwrXXiPuinKKQC7df21j0vF5khQyuU70E2/wDqe6McfUr8SLSwPmL3LaAU2JdJ0UdQef4w8qW8CU+JInSgtFwXBB1HFKhuMCHGPJkg3YsBvI1B8I1qmZlGUtu4RNnhBZ3bX8DzhGwvoUvrDBkCYFpy5FEA6+sSWJG54f2F9Cl9Y0YFVmb1Cqij7QYeZ1TMeyUzpr9Fqt1tBOHT0yipIu7HrDmLVWaonAerNmDrnVAGQldv2HODHGo22NKbdUTdDOKljNo4iQQsqVc2PDWK6K24CdxHVosiWWgKRYjdvjuNxk9hqtkJ1cg+L/7wMMZWgpuClwG1LczxhiumkWdyYiauYxAg6dh0W6unZin2d8EmqATZ7W5hoAou1kPAP7I7UgguLPCUNW1B1PiTunUjfxB0ghE8KHdFcVPyrBfd7oMk1yCbE+6A4ikBtjiOeoCHYS0gfrK7R9jDpA9HWpAbM5iPrarPOmK/lqPNnYe6FiajVOu+0efp1SbZtT0xSDa6jRNGZK8kzndCu8C4PMRCKr50o5JiSOae0G48YdqUrFx2k7iDfqIZ+fg+e4bTcfbFlCuSevwH0WIFnQX4tF12NxRcxSwpRYJsk8QWcH9tYoMilClApss6ZdTybffdF6k4DPkZJksjMACpPqqBAzy1jde6VjQs4aIxfutDZWtFPuW8JEA12ASZw7aA/wBYdlXiIZOLANqbcGI5G5BPdDiMZTvcdI1akedTKFV/JqijqDWJWqaCQyFgEoUdFZhZQAsLWg+unGxOpYAcOQ4xZMYrBMQAntXfnYWF+J90VlMspBmzCxBZII05ngYxeo3nZ6Ppv6NxNRKyJzKIBZz/ACR+MC0QVNClJbyaRqdVHghPrEb+ER68S+czCknLLDmYreQPVTzOj7oExjH0dmXKBKldiVLTq+gCQL9YVYizmT+DYl5JTqIyTDlPI+qr7u4xOoCCozVaS7NxX6vhwim4zRCnpkpUoqmqyhncZiwYBrsd8D1u0c+WhKTTqckl1TJYClaZilJKmtvjT6dbO+ERyc7csvtIVkqIBzKufGDdhfQpfWKpsVtkWIqkFKnYLR2kZd2YecCOLEHlFq2F9Cl9Y34Gt6PN9QmmrRk35UA4nVyJnZV85qEoO5TTlsDwLW5xKTcSF0gs+p49eEVDaXCkDEqqYSSfnVQdbAmauFy5itAbRzyxbHjinW5a5S+0IlaTE1INlAd5DeBiiKKj6yvExIUoyi2pgPKmPHC13LJimOoKiVTBmFrfgIgK3ahDh0qPMBz3FOp7xFm2KwGnqBNVOl51oUkAEnLlIt2QQ9wdYvdJh0qV+9y0I/RSAfEB4i/U1skCVJlXwFCqinQQlSd3bSpGnIsYkZmGoljtrRLLahRB8FFjFgMUT5SqUBUqYUg5kqQSQ90lx7DE1mbY8JuToisd2qlyCc6kFjbIoKJHclwDyeG8M2ukzT2FB+9iO8G8VHEKIK5+6IpeCjhfiLeEaI5F3Hljd2ieRXfSzEGxStXfcmCjiLWBilVcmZmDLV2bAm5bg+pHfC5MyeNFBu6J1FbphqfdFsnYgfrA9xv1Bg2lpJ6g3kzxdYAHKKHJE9MwLzhwXGjP3EN4xdqbaypSQFGXMJALKSyi/NP4Qz0Nck5dRbqJoeDYp5GWhGRBKUgZsjF+LwVNxNa/OfuZh4RFbPVU6akZqJYc+e6cjf1mU+DxMYgZUgAzsqEmwU6gl+BUHAPfEfbwmSbb5GRPPA+yPeWVw8Wh2VPp1DMmY4H1ZiD72MA1e01NKt2SeDlavAWhtINx0zVEtlc8nPsiuY3KnqeWPNe4vmAO6HazbxZtLSQObJH9lH3mKdi+0i5iiFKUAdw7KerXPUwG4rk0Yo5PwhVdPEpJ8pNTLCUkBCGUs2tYWTfjBWFzabD6cTc6JtRMSCucTmUMwfIjgNzCK5S4VNmv5JCljflDt3nd1iw0+xc5aQDLRL/SI9yXic8mrZRNMcShvORTsWx6dWTgWUmWk21HUmLPSUQ8mwsRfpzMHTvk5moIUFJW2oDg9HsYcRhaxMAUhadPUKmHFhqISUm9qpDw0K2nYNRzWSX1GjRqewvoUvrFUXUCUoJ8koDfMRLGT7LqEWvYX0KX1jf6aDjdnmermpVXyYTtXOP7oVY//pqP9Vcew+bDu3EoDEKnTN5ecS3Oaopfm33QDSrLxCapmjHK0ialovBCQ0BypsGu4eEsrReNgZJSJkwLlqCwkBCVpUoFJPaUxtwbWLcZi+AHjGNUQSk2SAeLX8Yk5OJKSeypQ7lqH3xjyQm5XZOWK3ZqTnepu4Mw7zpGcbVYtKnzAJJKkId1lSiFqO9IPqjjveJCb5eYjLMmFSVapKixHAtrAyMBCnz9nhlbTe9opixTjLdCwSi7bKtMQCYSZMWs7Lo3LUO8AwVS4RLlhiM73JUB7OEa9DZTqIy6cghR74aUmNXXs9TK1ko8CPcY8jYekUH8mRfcpX4wnTkhuuvBkapMWbYja35jNJXLEyWtgpkgzUNYKQo/5d8WxewVKoH98S3Bf4iBZnyeSACQuZbcSkwHCQXlhJUzSsOxOXUyxMkzBMQd49xGqTyMdrpstKD5YoSghiFsxHApVrGeUGy4lOUT5yH1yEIcc21g4USEnM3a0zuSr9YqJb3RNYpMzOEezI7HdnqdSiaaVNB6IlfqucxER8rZmbulgfrJ9pizhRFlacd3Xh7ofCf2/DjFljpcj3RU0YBOCu1LSpO9JmZX7lCJaXsxTEAmQH3uoqY+N4lFDj3de6OhP7bv9oZRSDqAk4UJY+gTLlK45HB77wj5/USh9LJzJ/jJXaH60vURKmYnjlPj/tDZmlO/9ZLe7SHXihHbGaLFkTh2FAneAbj9U3HcYPkTi9vCInEcKROZRDLGkxHZmDqNYRKXPlDtH5wkbwyJ46eav2QzjfAv5kvXYeJqSAVIUdCmygeLnU8vdErsL6FL6xXabF0zHCTmI85CklMxP6QPvEWLYX0KX1imFNXZnz9iqbTfJB5WpmTpUxX0q1zFBRTZS1FRAZIs53vACfkhmgMFJ8Y9Hoq8cXyiSyTXDFI+SWcPXHjD/wD+Maj66Y9Ho7px8B60/JxPyYVA9dPjDifk2qB6yPGPR6B0oeDutPySidl6wAXlWDb/AIoUdmaz+Z+18Ucj0NpQvUl5FDZys/mftfFHPyarP5n7XxR6PR2hHdSXkUnZ6s/mftfFDiMErR/EavcK+KOR6O0R8HdSXk4MBrb/ALzfkri/1o8cBrWb6H7XxR2PQNEfB2uXkSnZ+sH8Sf7XxR78n63+Z8FfFHY9HaI+DupLyJ/J2s/mQODKb/NaGxsvWDQygOAdu8dpx0j0ejtEfB3Ul5FjZ2tZnk/a+KPfk5WcZP2vij0eg6I+DupLycOzVZ/M+CvijydmqwfxPgfijkejtEfAepLyLOzlY7/Q9M3uzR1Oz9YDpJ65vjjsejtKO6kvIr9w613HkB0V8UWHZrCFSKdMtRBIj0egqKXAjk3y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3082" name="Picture 10" descr="https://encrypted-tbn1.gstatic.com/images?q=tbn:ANd9GcRUmGmpdcZTLTXs9DHqdG4kgctgR5qLu0Z2qj-4-8mR2yPl2ye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2564904"/>
            <a:ext cx="2616696" cy="39108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195736" y="188640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 smtClean="0"/>
              <a:t>VIAGEM 5</a:t>
            </a:r>
            <a:endParaRPr lang="pt-BR" sz="3600" b="1" dirty="0"/>
          </a:p>
        </p:txBody>
      </p:sp>
      <p:sp>
        <p:nvSpPr>
          <p:cNvPr id="4" name="Retângulo 3"/>
          <p:cNvSpPr/>
          <p:nvPr/>
        </p:nvSpPr>
        <p:spPr>
          <a:xfrm>
            <a:off x="251520" y="908720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b="1" dirty="0" smtClean="0"/>
              <a:t>(...) Recolocamos o mundo em seu devido lugar, após tomar uma poção mágica. Cumplicidade de samurais que se preparam para a luta em uma prontidão de espadas, sabedoria daqueles que sabem mover-se na escuridão. A percepção desentravada nesta planície de penumbra dourada de entardecer que se reflete na pele. Não importa onde você esteja agora, e quão distante. Não existem saudades, porém sóis circulando em nossas veias. Nenhuma sensação de perda ou de vazio, porém de acréscimo, alguma coisa que ganhamos nessa complicada </a:t>
            </a:r>
            <a:r>
              <a:rPr lang="pt-BR" sz="2400" b="1" dirty="0" err="1" smtClean="0"/>
              <a:t>errância</a:t>
            </a:r>
            <a:r>
              <a:rPr lang="pt-BR" sz="2400" b="1" dirty="0" smtClean="0"/>
              <a:t> pelo planeta em busca da nossa identidade. E também esta névoa familiar que pousa ao meu lado na semilucidez da vigília, feita de sensações de corpo, presenças, toques da pele, pulsações, este confuso novelo de memórias, de vozes e de cheiros que aos poucos vai se desatando e se transformando em poema. Cláudio </a:t>
            </a:r>
            <a:r>
              <a:rPr lang="pt-BR" sz="2400" b="1" dirty="0" err="1" smtClean="0"/>
              <a:t>Willer</a:t>
            </a:r>
            <a:r>
              <a:rPr lang="pt-BR" sz="2400" b="1" dirty="0" smtClean="0"/>
              <a:t>).</a:t>
            </a:r>
            <a:endParaRPr lang="pt-BR" sz="2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1012</Words>
  <Application>Microsoft Office PowerPoint</Application>
  <PresentationFormat>Apresentação na tela (4:3)</PresentationFormat>
  <Paragraphs>50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Sandra Baldessin</dc:creator>
  <cp:lastModifiedBy>Sandra Baldessin</cp:lastModifiedBy>
  <cp:revision>61</cp:revision>
  <dcterms:created xsi:type="dcterms:W3CDTF">2013-08-25T17:19:05Z</dcterms:created>
  <dcterms:modified xsi:type="dcterms:W3CDTF">2013-09-01T18:07:48Z</dcterms:modified>
</cp:coreProperties>
</file>